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9" r:id="rId3"/>
    <p:sldId id="268" r:id="rId4"/>
    <p:sldId id="282" r:id="rId5"/>
    <p:sldId id="266" r:id="rId6"/>
    <p:sldId id="291" r:id="rId7"/>
    <p:sldId id="292" r:id="rId8"/>
    <p:sldId id="259" r:id="rId9"/>
    <p:sldId id="260" r:id="rId10"/>
    <p:sldId id="290" r:id="rId11"/>
    <p:sldId id="274" r:id="rId12"/>
    <p:sldId id="277" r:id="rId13"/>
    <p:sldId id="299" r:id="rId14"/>
    <p:sldId id="293" r:id="rId15"/>
    <p:sldId id="261" r:id="rId16"/>
    <p:sldId id="278" r:id="rId17"/>
    <p:sldId id="312" r:id="rId18"/>
    <p:sldId id="294" r:id="rId19"/>
    <p:sldId id="276" r:id="rId20"/>
    <p:sldId id="280" r:id="rId21"/>
    <p:sldId id="313" r:id="rId22"/>
    <p:sldId id="295" r:id="rId23"/>
    <p:sldId id="275" r:id="rId24"/>
    <p:sldId id="279" r:id="rId25"/>
    <p:sldId id="314" r:id="rId26"/>
    <p:sldId id="296" r:id="rId27"/>
    <p:sldId id="297" r:id="rId28"/>
    <p:sldId id="315" r:id="rId29"/>
    <p:sldId id="262" r:id="rId30"/>
    <p:sldId id="264" r:id="rId31"/>
    <p:sldId id="286" r:id="rId32"/>
    <p:sldId id="306" r:id="rId33"/>
    <p:sldId id="307" r:id="rId34"/>
    <p:sldId id="288" r:id="rId35"/>
    <p:sldId id="287" r:id="rId36"/>
    <p:sldId id="285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A5C2A2E-FA38-8D43-9E13-6B1AB154A156}">
          <p14:sldIdLst>
            <p14:sldId id="256"/>
            <p14:sldId id="269"/>
            <p14:sldId id="268"/>
            <p14:sldId id="282"/>
            <p14:sldId id="266"/>
            <p14:sldId id="291"/>
            <p14:sldId id="292"/>
            <p14:sldId id="259"/>
            <p14:sldId id="260"/>
            <p14:sldId id="290"/>
            <p14:sldId id="274"/>
            <p14:sldId id="277"/>
            <p14:sldId id="299"/>
            <p14:sldId id="293"/>
            <p14:sldId id="261"/>
            <p14:sldId id="278"/>
            <p14:sldId id="312"/>
            <p14:sldId id="294"/>
            <p14:sldId id="276"/>
            <p14:sldId id="280"/>
            <p14:sldId id="313"/>
            <p14:sldId id="295"/>
            <p14:sldId id="275"/>
            <p14:sldId id="279"/>
            <p14:sldId id="314"/>
            <p14:sldId id="296"/>
            <p14:sldId id="297"/>
            <p14:sldId id="315"/>
            <p14:sldId id="262"/>
            <p14:sldId id="264"/>
          </p14:sldIdLst>
        </p14:section>
        <p14:section name="Supplementary Information" id="{3C984CB7-3015-3040-9C3B-7553CAB17BA8}">
          <p14:sldIdLst>
            <p14:sldId id="286"/>
            <p14:sldId id="306"/>
            <p14:sldId id="307"/>
            <p14:sldId id="288"/>
            <p14:sldId id="287"/>
            <p14:sldId id="285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FF"/>
    <a:srgbClr val="FFE2BF"/>
    <a:srgbClr val="C7E3FF"/>
    <a:srgbClr val="CCF3CC"/>
    <a:srgbClr val="E0BFE0"/>
    <a:srgbClr val="BFBFF2"/>
    <a:srgbClr val="BFDFBF"/>
    <a:srgbClr val="FFC0BF"/>
    <a:srgbClr val="E8CAC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89457-9B98-874F-BBFC-E5A5860E55F5}" v="403" dt="2024-09-02T19:57:33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4"/>
    <p:restoredTop sz="94737"/>
  </p:normalViewPr>
  <p:slideViewPr>
    <p:cSldViewPr snapToGrid="0" showGuides="1">
      <p:cViewPr>
        <p:scale>
          <a:sx n="110" d="100"/>
          <a:sy n="110" d="100"/>
        </p:scale>
        <p:origin x="920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E0452A-5D84-4B02-BA80-7A6943973D5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B898512-C7D4-4386-A9E6-6A55AAF72556}">
      <dgm:prSet/>
      <dgm:spPr/>
      <dgm:t>
        <a:bodyPr/>
        <a:lstStyle/>
        <a:p>
          <a:r>
            <a:rPr lang="en-US" b="0" i="0" baseline="0"/>
            <a:t>CBD is usually sold as an oil and has certain medicinal properties (Antioxidative, Anti-inflammatory) and no psychoactive components.</a:t>
          </a:r>
          <a:endParaRPr lang="en-US"/>
        </a:p>
      </dgm:t>
    </dgm:pt>
    <dgm:pt modelId="{0D23E69D-31CF-41F5-A253-415F4ED2C180}" type="parTrans" cxnId="{A7828B9F-1A6E-483C-9E87-245BF19473BA}">
      <dgm:prSet/>
      <dgm:spPr/>
      <dgm:t>
        <a:bodyPr/>
        <a:lstStyle/>
        <a:p>
          <a:endParaRPr lang="en-US"/>
        </a:p>
      </dgm:t>
    </dgm:pt>
    <dgm:pt modelId="{43853ED0-C27E-43BA-BA36-5C5FFB43CFF9}" type="sibTrans" cxnId="{A7828B9F-1A6E-483C-9E87-245BF19473BA}">
      <dgm:prSet/>
      <dgm:spPr/>
      <dgm:t>
        <a:bodyPr/>
        <a:lstStyle/>
        <a:p>
          <a:endParaRPr lang="en-US"/>
        </a:p>
      </dgm:t>
    </dgm:pt>
    <dgm:pt modelId="{AF84E8BA-274B-47C9-B9EE-59E016DD6E31}">
      <dgm:prSet/>
      <dgm:spPr/>
      <dgm:t>
        <a:bodyPr/>
        <a:lstStyle/>
        <a:p>
          <a:r>
            <a:rPr lang="en-US" b="0" i="0" baseline="0"/>
            <a:t>CBG is known to be neuroprotective</a:t>
          </a:r>
          <a:endParaRPr lang="en-US"/>
        </a:p>
      </dgm:t>
    </dgm:pt>
    <dgm:pt modelId="{BCAE46B8-D2A3-43CF-92DD-35C49BBD212A}" type="parTrans" cxnId="{23A92F89-6CB1-455A-91A6-F555AB574C45}">
      <dgm:prSet/>
      <dgm:spPr/>
      <dgm:t>
        <a:bodyPr/>
        <a:lstStyle/>
        <a:p>
          <a:endParaRPr lang="en-US"/>
        </a:p>
      </dgm:t>
    </dgm:pt>
    <dgm:pt modelId="{D8FB7166-84FB-40F1-963C-5A445270422D}" type="sibTrans" cxnId="{23A92F89-6CB1-455A-91A6-F555AB574C45}">
      <dgm:prSet/>
      <dgm:spPr/>
      <dgm:t>
        <a:bodyPr/>
        <a:lstStyle/>
        <a:p>
          <a:endParaRPr lang="en-US"/>
        </a:p>
      </dgm:t>
    </dgm:pt>
    <dgm:pt modelId="{910FFDB6-5F46-450C-A0D1-28E3EA1E7BE7}">
      <dgm:prSet/>
      <dgm:spPr/>
      <dgm:t>
        <a:bodyPr/>
        <a:lstStyle/>
        <a:p>
          <a:r>
            <a:rPr lang="en-US" b="0" baseline="0"/>
            <a:t>CBG can help with Parkinson's, Alzheimer's, and Neuropathy. </a:t>
          </a:r>
          <a:endParaRPr lang="en-US"/>
        </a:p>
      </dgm:t>
    </dgm:pt>
    <dgm:pt modelId="{97BC23A2-DAAD-4DFC-9F27-B7E558513946}" type="parTrans" cxnId="{CBF7C3A7-D9D0-4E9F-9EEC-CEB27D80277F}">
      <dgm:prSet/>
      <dgm:spPr/>
      <dgm:t>
        <a:bodyPr/>
        <a:lstStyle/>
        <a:p>
          <a:endParaRPr lang="en-US"/>
        </a:p>
      </dgm:t>
    </dgm:pt>
    <dgm:pt modelId="{44DC5C81-B6FB-4420-9BC2-3CF6E0838111}" type="sibTrans" cxnId="{CBF7C3A7-D9D0-4E9F-9EEC-CEB27D80277F}">
      <dgm:prSet/>
      <dgm:spPr/>
      <dgm:t>
        <a:bodyPr/>
        <a:lstStyle/>
        <a:p>
          <a:endParaRPr lang="en-US"/>
        </a:p>
      </dgm:t>
    </dgm:pt>
    <dgm:pt modelId="{D0F1EFD9-1238-4086-B310-3A4795AC9ADB}">
      <dgm:prSet/>
      <dgm:spPr/>
      <dgm:t>
        <a:bodyPr/>
        <a:lstStyle/>
        <a:p>
          <a:r>
            <a:rPr lang="en-US" b="0" i="0" baseline="0"/>
            <a:t>CBG is the decarboxylated form of Cannabigerol acid (CBGA). </a:t>
          </a:r>
          <a:endParaRPr lang="en-US"/>
        </a:p>
      </dgm:t>
    </dgm:pt>
    <dgm:pt modelId="{FE430DC0-202B-42F4-B1B2-283D9CEDDDDB}" type="parTrans" cxnId="{6D67CADB-1AE4-4C43-BE6B-D02F304E6B60}">
      <dgm:prSet/>
      <dgm:spPr/>
      <dgm:t>
        <a:bodyPr/>
        <a:lstStyle/>
        <a:p>
          <a:endParaRPr lang="en-US"/>
        </a:p>
      </dgm:t>
    </dgm:pt>
    <dgm:pt modelId="{C55D38DE-5271-4A31-A091-D616BDFCC92B}" type="sibTrans" cxnId="{6D67CADB-1AE4-4C43-BE6B-D02F304E6B60}">
      <dgm:prSet/>
      <dgm:spPr/>
      <dgm:t>
        <a:bodyPr/>
        <a:lstStyle/>
        <a:p>
          <a:endParaRPr lang="en-US"/>
        </a:p>
      </dgm:t>
    </dgm:pt>
    <dgm:pt modelId="{8CBF88DB-C8C8-4B02-AD58-137A7108A7AD}">
      <dgm:prSet/>
      <dgm:spPr/>
      <dgm:t>
        <a:bodyPr/>
        <a:lstStyle/>
        <a:p>
          <a:r>
            <a:rPr lang="en-US" b="0" i="0" baseline="0"/>
            <a:t>CBGA is the parent molecule from which other cannabinoids are synthesized and often referre</a:t>
          </a:r>
          <a:r>
            <a:rPr lang="en-US" b="0" baseline="0"/>
            <a:t>d to as the “mother of all cannabinoids”</a:t>
          </a:r>
          <a:endParaRPr lang="en-US"/>
        </a:p>
      </dgm:t>
    </dgm:pt>
    <dgm:pt modelId="{16D39870-97BF-46D8-BF2C-E100C12EC9AC}" type="parTrans" cxnId="{E8CAD428-27F6-4DD9-8B3C-8BDB55726806}">
      <dgm:prSet/>
      <dgm:spPr/>
      <dgm:t>
        <a:bodyPr/>
        <a:lstStyle/>
        <a:p>
          <a:endParaRPr lang="en-US"/>
        </a:p>
      </dgm:t>
    </dgm:pt>
    <dgm:pt modelId="{98D2FF76-86A4-462A-8FB8-15A64E141548}" type="sibTrans" cxnId="{E8CAD428-27F6-4DD9-8B3C-8BDB55726806}">
      <dgm:prSet/>
      <dgm:spPr/>
      <dgm:t>
        <a:bodyPr/>
        <a:lstStyle/>
        <a:p>
          <a:endParaRPr lang="en-US"/>
        </a:p>
      </dgm:t>
    </dgm:pt>
    <dgm:pt modelId="{C949DAC7-81BA-4D56-82FC-10CAC280B1A7}" type="pres">
      <dgm:prSet presAssocID="{A9E0452A-5D84-4B02-BA80-7A6943973D56}" presName="root" presStyleCnt="0">
        <dgm:presLayoutVars>
          <dgm:dir/>
          <dgm:resizeHandles val="exact"/>
        </dgm:presLayoutVars>
      </dgm:prSet>
      <dgm:spPr/>
    </dgm:pt>
    <dgm:pt modelId="{45975D70-2C5E-48DB-8418-666D7004416F}" type="pres">
      <dgm:prSet presAssocID="{1B898512-C7D4-4386-A9E6-6A55AAF72556}" presName="compNode" presStyleCnt="0"/>
      <dgm:spPr/>
    </dgm:pt>
    <dgm:pt modelId="{511CFA28-561E-40EC-BD8F-FAF3F3F0F92A}" type="pres">
      <dgm:prSet presAssocID="{1B898512-C7D4-4386-A9E6-6A55AAF72556}" presName="bgRect" presStyleLbl="bgShp" presStyleIdx="0" presStyleCnt="4"/>
      <dgm:spPr/>
    </dgm:pt>
    <dgm:pt modelId="{2C441DC5-C4D8-4C74-B529-2B652C37EE94}" type="pres">
      <dgm:prSet presAssocID="{1B898512-C7D4-4386-A9E6-6A55AAF7255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3E67194B-7E7E-4568-8FF6-DD6AF2AB0853}" type="pres">
      <dgm:prSet presAssocID="{1B898512-C7D4-4386-A9E6-6A55AAF72556}" presName="spaceRect" presStyleCnt="0"/>
      <dgm:spPr/>
    </dgm:pt>
    <dgm:pt modelId="{F1EC73BA-8AD2-4A32-8757-24FF44704788}" type="pres">
      <dgm:prSet presAssocID="{1B898512-C7D4-4386-A9E6-6A55AAF72556}" presName="parTx" presStyleLbl="revTx" presStyleIdx="0" presStyleCnt="5">
        <dgm:presLayoutVars>
          <dgm:chMax val="0"/>
          <dgm:chPref val="0"/>
        </dgm:presLayoutVars>
      </dgm:prSet>
      <dgm:spPr/>
    </dgm:pt>
    <dgm:pt modelId="{5EA0353D-325C-455B-A84E-77FDEA0B75D8}" type="pres">
      <dgm:prSet presAssocID="{43853ED0-C27E-43BA-BA36-5C5FFB43CFF9}" presName="sibTrans" presStyleCnt="0"/>
      <dgm:spPr/>
    </dgm:pt>
    <dgm:pt modelId="{314090A5-75A8-43AB-AF68-740033F721A5}" type="pres">
      <dgm:prSet presAssocID="{AF84E8BA-274B-47C9-B9EE-59E016DD6E31}" presName="compNode" presStyleCnt="0"/>
      <dgm:spPr/>
    </dgm:pt>
    <dgm:pt modelId="{253D7AAC-3AFD-47EC-B488-491E1D80007F}" type="pres">
      <dgm:prSet presAssocID="{AF84E8BA-274B-47C9-B9EE-59E016DD6E31}" presName="bgRect" presStyleLbl="bgShp" presStyleIdx="1" presStyleCnt="4"/>
      <dgm:spPr/>
    </dgm:pt>
    <dgm:pt modelId="{9118748F-56A7-4BDC-9946-962AD3A2D924}" type="pres">
      <dgm:prSet presAssocID="{AF84E8BA-274B-47C9-B9EE-59E016DD6E3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FE50A31-7DD3-41A4-ABBB-96DB0DE2B400}" type="pres">
      <dgm:prSet presAssocID="{AF84E8BA-274B-47C9-B9EE-59E016DD6E31}" presName="spaceRect" presStyleCnt="0"/>
      <dgm:spPr/>
    </dgm:pt>
    <dgm:pt modelId="{41B5FF5A-AA91-4ACE-8607-547F14764587}" type="pres">
      <dgm:prSet presAssocID="{AF84E8BA-274B-47C9-B9EE-59E016DD6E31}" presName="parTx" presStyleLbl="revTx" presStyleIdx="1" presStyleCnt="5">
        <dgm:presLayoutVars>
          <dgm:chMax val="0"/>
          <dgm:chPref val="0"/>
        </dgm:presLayoutVars>
      </dgm:prSet>
      <dgm:spPr/>
    </dgm:pt>
    <dgm:pt modelId="{5C193D0A-C552-4C7D-A223-C7D9C74A2034}" type="pres">
      <dgm:prSet presAssocID="{AF84E8BA-274B-47C9-B9EE-59E016DD6E31}" presName="desTx" presStyleLbl="revTx" presStyleIdx="2" presStyleCnt="5">
        <dgm:presLayoutVars/>
      </dgm:prSet>
      <dgm:spPr/>
    </dgm:pt>
    <dgm:pt modelId="{32A656A8-84A2-4DD0-81CD-B813DEE4B7B4}" type="pres">
      <dgm:prSet presAssocID="{D8FB7166-84FB-40F1-963C-5A445270422D}" presName="sibTrans" presStyleCnt="0"/>
      <dgm:spPr/>
    </dgm:pt>
    <dgm:pt modelId="{C7C7EA33-A7EC-4D0F-BD55-A8CDFB9233E6}" type="pres">
      <dgm:prSet presAssocID="{D0F1EFD9-1238-4086-B310-3A4795AC9ADB}" presName="compNode" presStyleCnt="0"/>
      <dgm:spPr/>
    </dgm:pt>
    <dgm:pt modelId="{D42AF2ED-8497-4748-A17D-4B5A797D5F1D}" type="pres">
      <dgm:prSet presAssocID="{D0F1EFD9-1238-4086-B310-3A4795AC9ADB}" presName="bgRect" presStyleLbl="bgShp" presStyleIdx="2" presStyleCnt="4"/>
      <dgm:spPr/>
    </dgm:pt>
    <dgm:pt modelId="{648F17F7-2562-43DE-8667-7CB9D235514F}" type="pres">
      <dgm:prSet presAssocID="{D0F1EFD9-1238-4086-B310-3A4795AC9AD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4A43F9A4-52E8-4549-94C2-DB4F94597581}" type="pres">
      <dgm:prSet presAssocID="{D0F1EFD9-1238-4086-B310-3A4795AC9ADB}" presName="spaceRect" presStyleCnt="0"/>
      <dgm:spPr/>
    </dgm:pt>
    <dgm:pt modelId="{206AE8BA-21BE-4C9A-8FDC-725321FAAB81}" type="pres">
      <dgm:prSet presAssocID="{D0F1EFD9-1238-4086-B310-3A4795AC9ADB}" presName="parTx" presStyleLbl="revTx" presStyleIdx="3" presStyleCnt="5">
        <dgm:presLayoutVars>
          <dgm:chMax val="0"/>
          <dgm:chPref val="0"/>
        </dgm:presLayoutVars>
      </dgm:prSet>
      <dgm:spPr/>
    </dgm:pt>
    <dgm:pt modelId="{8DDEAD15-1FE4-44C3-9AE9-BD868DC3EABC}" type="pres">
      <dgm:prSet presAssocID="{C55D38DE-5271-4A31-A091-D616BDFCC92B}" presName="sibTrans" presStyleCnt="0"/>
      <dgm:spPr/>
    </dgm:pt>
    <dgm:pt modelId="{5C1D8ED9-04A0-452E-B6C0-2B464D93765E}" type="pres">
      <dgm:prSet presAssocID="{8CBF88DB-C8C8-4B02-AD58-137A7108A7AD}" presName="compNode" presStyleCnt="0"/>
      <dgm:spPr/>
    </dgm:pt>
    <dgm:pt modelId="{6CEC7D66-42F7-4946-B728-F711EEE9D6CD}" type="pres">
      <dgm:prSet presAssocID="{8CBF88DB-C8C8-4B02-AD58-137A7108A7AD}" presName="bgRect" presStyleLbl="bgShp" presStyleIdx="3" presStyleCnt="4"/>
      <dgm:spPr/>
    </dgm:pt>
    <dgm:pt modelId="{88F62E98-798A-4F7D-8999-53A7BB0C2BBF}" type="pres">
      <dgm:prSet presAssocID="{8CBF88DB-C8C8-4B02-AD58-137A7108A7A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D3530B2A-37B2-4789-80EB-9FB27D89B06E}" type="pres">
      <dgm:prSet presAssocID="{8CBF88DB-C8C8-4B02-AD58-137A7108A7AD}" presName="spaceRect" presStyleCnt="0"/>
      <dgm:spPr/>
    </dgm:pt>
    <dgm:pt modelId="{5CB0C04E-D2B7-4B4E-927F-7C5AEB3235B6}" type="pres">
      <dgm:prSet presAssocID="{8CBF88DB-C8C8-4B02-AD58-137A7108A7A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79D7522-2221-4B07-AC41-2A39B324F9A2}" type="presOf" srcId="{A9E0452A-5D84-4B02-BA80-7A6943973D56}" destId="{C949DAC7-81BA-4D56-82FC-10CAC280B1A7}" srcOrd="0" destOrd="0" presId="urn:microsoft.com/office/officeart/2018/2/layout/IconVerticalSolidList"/>
    <dgm:cxn modelId="{E8CAD428-27F6-4DD9-8B3C-8BDB55726806}" srcId="{A9E0452A-5D84-4B02-BA80-7A6943973D56}" destId="{8CBF88DB-C8C8-4B02-AD58-137A7108A7AD}" srcOrd="3" destOrd="0" parTransId="{16D39870-97BF-46D8-BF2C-E100C12EC9AC}" sibTransId="{98D2FF76-86A4-462A-8FB8-15A64E141548}"/>
    <dgm:cxn modelId="{29EA364A-DB86-461E-B4BE-9EEFA86B03F1}" type="presOf" srcId="{AF84E8BA-274B-47C9-B9EE-59E016DD6E31}" destId="{41B5FF5A-AA91-4ACE-8607-547F14764587}" srcOrd="0" destOrd="0" presId="urn:microsoft.com/office/officeart/2018/2/layout/IconVerticalSolidList"/>
    <dgm:cxn modelId="{DE3B5255-A23D-46A1-8C01-D19A68A39F2E}" type="presOf" srcId="{910FFDB6-5F46-450C-A0D1-28E3EA1E7BE7}" destId="{5C193D0A-C552-4C7D-A223-C7D9C74A2034}" srcOrd="0" destOrd="0" presId="urn:microsoft.com/office/officeart/2018/2/layout/IconVerticalSolidList"/>
    <dgm:cxn modelId="{2614A265-D92D-4AAC-84A5-909C7377ADBF}" type="presOf" srcId="{8CBF88DB-C8C8-4B02-AD58-137A7108A7AD}" destId="{5CB0C04E-D2B7-4B4E-927F-7C5AEB3235B6}" srcOrd="0" destOrd="0" presId="urn:microsoft.com/office/officeart/2018/2/layout/IconVerticalSolidList"/>
    <dgm:cxn modelId="{E98E7977-456B-44CE-AFBB-9B0B5CCA53C7}" type="presOf" srcId="{D0F1EFD9-1238-4086-B310-3A4795AC9ADB}" destId="{206AE8BA-21BE-4C9A-8FDC-725321FAAB81}" srcOrd="0" destOrd="0" presId="urn:microsoft.com/office/officeart/2018/2/layout/IconVerticalSolidList"/>
    <dgm:cxn modelId="{2F302F85-79B7-44CB-BAEE-63FB266DF525}" type="presOf" srcId="{1B898512-C7D4-4386-A9E6-6A55AAF72556}" destId="{F1EC73BA-8AD2-4A32-8757-24FF44704788}" srcOrd="0" destOrd="0" presId="urn:microsoft.com/office/officeart/2018/2/layout/IconVerticalSolidList"/>
    <dgm:cxn modelId="{23A92F89-6CB1-455A-91A6-F555AB574C45}" srcId="{A9E0452A-5D84-4B02-BA80-7A6943973D56}" destId="{AF84E8BA-274B-47C9-B9EE-59E016DD6E31}" srcOrd="1" destOrd="0" parTransId="{BCAE46B8-D2A3-43CF-92DD-35C49BBD212A}" sibTransId="{D8FB7166-84FB-40F1-963C-5A445270422D}"/>
    <dgm:cxn modelId="{A7828B9F-1A6E-483C-9E87-245BF19473BA}" srcId="{A9E0452A-5D84-4B02-BA80-7A6943973D56}" destId="{1B898512-C7D4-4386-A9E6-6A55AAF72556}" srcOrd="0" destOrd="0" parTransId="{0D23E69D-31CF-41F5-A253-415F4ED2C180}" sibTransId="{43853ED0-C27E-43BA-BA36-5C5FFB43CFF9}"/>
    <dgm:cxn modelId="{CBF7C3A7-D9D0-4E9F-9EEC-CEB27D80277F}" srcId="{AF84E8BA-274B-47C9-B9EE-59E016DD6E31}" destId="{910FFDB6-5F46-450C-A0D1-28E3EA1E7BE7}" srcOrd="0" destOrd="0" parTransId="{97BC23A2-DAAD-4DFC-9F27-B7E558513946}" sibTransId="{44DC5C81-B6FB-4420-9BC2-3CF6E0838111}"/>
    <dgm:cxn modelId="{6D67CADB-1AE4-4C43-BE6B-D02F304E6B60}" srcId="{A9E0452A-5D84-4B02-BA80-7A6943973D56}" destId="{D0F1EFD9-1238-4086-B310-3A4795AC9ADB}" srcOrd="2" destOrd="0" parTransId="{FE430DC0-202B-42F4-B1B2-283D9CEDDDDB}" sibTransId="{C55D38DE-5271-4A31-A091-D616BDFCC92B}"/>
    <dgm:cxn modelId="{4CA4A8B3-AA8A-495F-8550-D611E6082F2A}" type="presParOf" srcId="{C949DAC7-81BA-4D56-82FC-10CAC280B1A7}" destId="{45975D70-2C5E-48DB-8418-666D7004416F}" srcOrd="0" destOrd="0" presId="urn:microsoft.com/office/officeart/2018/2/layout/IconVerticalSolidList"/>
    <dgm:cxn modelId="{28E172CF-D10C-4964-875B-ADD3CB6E7EF2}" type="presParOf" srcId="{45975D70-2C5E-48DB-8418-666D7004416F}" destId="{511CFA28-561E-40EC-BD8F-FAF3F3F0F92A}" srcOrd="0" destOrd="0" presId="urn:microsoft.com/office/officeart/2018/2/layout/IconVerticalSolidList"/>
    <dgm:cxn modelId="{40E03391-1D5D-436E-859F-93DE29709E0C}" type="presParOf" srcId="{45975D70-2C5E-48DB-8418-666D7004416F}" destId="{2C441DC5-C4D8-4C74-B529-2B652C37EE94}" srcOrd="1" destOrd="0" presId="urn:microsoft.com/office/officeart/2018/2/layout/IconVerticalSolidList"/>
    <dgm:cxn modelId="{5452E0C7-2B3C-41E9-A495-F672DD6970B9}" type="presParOf" srcId="{45975D70-2C5E-48DB-8418-666D7004416F}" destId="{3E67194B-7E7E-4568-8FF6-DD6AF2AB0853}" srcOrd="2" destOrd="0" presId="urn:microsoft.com/office/officeart/2018/2/layout/IconVerticalSolidList"/>
    <dgm:cxn modelId="{DEE44058-1D18-4AF6-97E6-EA1C3D3E21CF}" type="presParOf" srcId="{45975D70-2C5E-48DB-8418-666D7004416F}" destId="{F1EC73BA-8AD2-4A32-8757-24FF44704788}" srcOrd="3" destOrd="0" presId="urn:microsoft.com/office/officeart/2018/2/layout/IconVerticalSolidList"/>
    <dgm:cxn modelId="{97544BB3-67BA-4DD5-9151-1892DFC09648}" type="presParOf" srcId="{C949DAC7-81BA-4D56-82FC-10CAC280B1A7}" destId="{5EA0353D-325C-455B-A84E-77FDEA0B75D8}" srcOrd="1" destOrd="0" presId="urn:microsoft.com/office/officeart/2018/2/layout/IconVerticalSolidList"/>
    <dgm:cxn modelId="{465946DC-4B6A-4E12-9AF5-92DCD6076CFC}" type="presParOf" srcId="{C949DAC7-81BA-4D56-82FC-10CAC280B1A7}" destId="{314090A5-75A8-43AB-AF68-740033F721A5}" srcOrd="2" destOrd="0" presId="urn:microsoft.com/office/officeart/2018/2/layout/IconVerticalSolidList"/>
    <dgm:cxn modelId="{3CD9842B-E3B1-44AC-AD4F-FED282A5A05C}" type="presParOf" srcId="{314090A5-75A8-43AB-AF68-740033F721A5}" destId="{253D7AAC-3AFD-47EC-B488-491E1D80007F}" srcOrd="0" destOrd="0" presId="urn:microsoft.com/office/officeart/2018/2/layout/IconVerticalSolidList"/>
    <dgm:cxn modelId="{67C81106-9E93-4963-85AF-204563C69EB9}" type="presParOf" srcId="{314090A5-75A8-43AB-AF68-740033F721A5}" destId="{9118748F-56A7-4BDC-9946-962AD3A2D924}" srcOrd="1" destOrd="0" presId="urn:microsoft.com/office/officeart/2018/2/layout/IconVerticalSolidList"/>
    <dgm:cxn modelId="{10C8AAE4-8DFE-4F19-8741-E78D116ECA47}" type="presParOf" srcId="{314090A5-75A8-43AB-AF68-740033F721A5}" destId="{BFE50A31-7DD3-41A4-ABBB-96DB0DE2B400}" srcOrd="2" destOrd="0" presId="urn:microsoft.com/office/officeart/2018/2/layout/IconVerticalSolidList"/>
    <dgm:cxn modelId="{958E598F-7432-450B-A99A-9B0A9746C58B}" type="presParOf" srcId="{314090A5-75A8-43AB-AF68-740033F721A5}" destId="{41B5FF5A-AA91-4ACE-8607-547F14764587}" srcOrd="3" destOrd="0" presId="urn:microsoft.com/office/officeart/2018/2/layout/IconVerticalSolidList"/>
    <dgm:cxn modelId="{06EC0917-975A-45D2-8BE1-26BA497DC08A}" type="presParOf" srcId="{314090A5-75A8-43AB-AF68-740033F721A5}" destId="{5C193D0A-C552-4C7D-A223-C7D9C74A2034}" srcOrd="4" destOrd="0" presId="urn:microsoft.com/office/officeart/2018/2/layout/IconVerticalSolidList"/>
    <dgm:cxn modelId="{DFD81495-0150-49E0-A1DC-66CC6593B765}" type="presParOf" srcId="{C949DAC7-81BA-4D56-82FC-10CAC280B1A7}" destId="{32A656A8-84A2-4DD0-81CD-B813DEE4B7B4}" srcOrd="3" destOrd="0" presId="urn:microsoft.com/office/officeart/2018/2/layout/IconVerticalSolidList"/>
    <dgm:cxn modelId="{76DE8E8D-029C-4A51-9EAD-197327EBD3EF}" type="presParOf" srcId="{C949DAC7-81BA-4D56-82FC-10CAC280B1A7}" destId="{C7C7EA33-A7EC-4D0F-BD55-A8CDFB9233E6}" srcOrd="4" destOrd="0" presId="urn:microsoft.com/office/officeart/2018/2/layout/IconVerticalSolidList"/>
    <dgm:cxn modelId="{3A53B9CD-E1D6-44EF-B2D3-0DE13F04A428}" type="presParOf" srcId="{C7C7EA33-A7EC-4D0F-BD55-A8CDFB9233E6}" destId="{D42AF2ED-8497-4748-A17D-4B5A797D5F1D}" srcOrd="0" destOrd="0" presId="urn:microsoft.com/office/officeart/2018/2/layout/IconVerticalSolidList"/>
    <dgm:cxn modelId="{B8508B65-4EFB-4BE3-AD30-F3B19ED5C703}" type="presParOf" srcId="{C7C7EA33-A7EC-4D0F-BD55-A8CDFB9233E6}" destId="{648F17F7-2562-43DE-8667-7CB9D235514F}" srcOrd="1" destOrd="0" presId="urn:microsoft.com/office/officeart/2018/2/layout/IconVerticalSolidList"/>
    <dgm:cxn modelId="{C9EAEFC2-312C-484F-AE56-8959FD5BFB61}" type="presParOf" srcId="{C7C7EA33-A7EC-4D0F-BD55-A8CDFB9233E6}" destId="{4A43F9A4-52E8-4549-94C2-DB4F94597581}" srcOrd="2" destOrd="0" presId="urn:microsoft.com/office/officeart/2018/2/layout/IconVerticalSolidList"/>
    <dgm:cxn modelId="{C79A427F-C9C3-41D7-9EAF-CABE080D4024}" type="presParOf" srcId="{C7C7EA33-A7EC-4D0F-BD55-A8CDFB9233E6}" destId="{206AE8BA-21BE-4C9A-8FDC-725321FAAB81}" srcOrd="3" destOrd="0" presId="urn:microsoft.com/office/officeart/2018/2/layout/IconVerticalSolidList"/>
    <dgm:cxn modelId="{6192EF1A-4E43-49A9-92B7-4AC46595C191}" type="presParOf" srcId="{C949DAC7-81BA-4D56-82FC-10CAC280B1A7}" destId="{8DDEAD15-1FE4-44C3-9AE9-BD868DC3EABC}" srcOrd="5" destOrd="0" presId="urn:microsoft.com/office/officeart/2018/2/layout/IconVerticalSolidList"/>
    <dgm:cxn modelId="{37A7BEC1-1537-40DB-8C90-DC7C02CD8ED2}" type="presParOf" srcId="{C949DAC7-81BA-4D56-82FC-10CAC280B1A7}" destId="{5C1D8ED9-04A0-452E-B6C0-2B464D93765E}" srcOrd="6" destOrd="0" presId="urn:microsoft.com/office/officeart/2018/2/layout/IconVerticalSolidList"/>
    <dgm:cxn modelId="{C1705574-2CBC-4A2F-93EE-2A00ECD5F629}" type="presParOf" srcId="{5C1D8ED9-04A0-452E-B6C0-2B464D93765E}" destId="{6CEC7D66-42F7-4946-B728-F711EEE9D6CD}" srcOrd="0" destOrd="0" presId="urn:microsoft.com/office/officeart/2018/2/layout/IconVerticalSolidList"/>
    <dgm:cxn modelId="{3C5ABA6C-5EB3-4AD4-83DD-2AC73564C9EF}" type="presParOf" srcId="{5C1D8ED9-04A0-452E-B6C0-2B464D93765E}" destId="{88F62E98-798A-4F7D-8999-53A7BB0C2BBF}" srcOrd="1" destOrd="0" presId="urn:microsoft.com/office/officeart/2018/2/layout/IconVerticalSolidList"/>
    <dgm:cxn modelId="{F5452C61-22AC-4936-A2B7-539AE78698C3}" type="presParOf" srcId="{5C1D8ED9-04A0-452E-B6C0-2B464D93765E}" destId="{D3530B2A-37B2-4789-80EB-9FB27D89B06E}" srcOrd="2" destOrd="0" presId="urn:microsoft.com/office/officeart/2018/2/layout/IconVerticalSolidList"/>
    <dgm:cxn modelId="{8AD0DEB9-A1DD-4486-AC29-76341BA8697D}" type="presParOf" srcId="{5C1D8ED9-04A0-452E-B6C0-2B464D93765E}" destId="{5CB0C04E-D2B7-4B4E-927F-7C5AEB3235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CFA28-561E-40EC-BD8F-FAF3F3F0F92A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41DC5-C4D8-4C74-B529-2B652C37EE94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C73BA-8AD2-4A32-8757-24FF44704788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CBD is usually sold as an oil and has certain medicinal properties (Antioxidative, Anti-inflammatory) and no psychoactive components.</a:t>
          </a:r>
          <a:endParaRPr lang="en-US" sz="2200" kern="1200"/>
        </a:p>
      </dsp:txBody>
      <dsp:txXfrm>
        <a:off x="1058686" y="1808"/>
        <a:ext cx="9456913" cy="916611"/>
      </dsp:txXfrm>
    </dsp:sp>
    <dsp:sp modelId="{253D7AAC-3AFD-47EC-B488-491E1D80007F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8748F-56A7-4BDC-9946-962AD3A2D924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5FF5A-AA91-4ACE-8607-547F14764587}">
      <dsp:nvSpPr>
        <dsp:cNvPr id="0" name=""/>
        <dsp:cNvSpPr/>
      </dsp:nvSpPr>
      <dsp:spPr>
        <a:xfrm>
          <a:off x="1058686" y="1147573"/>
          <a:ext cx="4732020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CBG is known to be neuroprotective</a:t>
          </a:r>
          <a:endParaRPr lang="en-US" sz="2200" kern="1200"/>
        </a:p>
      </dsp:txBody>
      <dsp:txXfrm>
        <a:off x="1058686" y="1147573"/>
        <a:ext cx="4732020" cy="916611"/>
      </dsp:txXfrm>
    </dsp:sp>
    <dsp:sp modelId="{5C193D0A-C552-4C7D-A223-C7D9C74A2034}">
      <dsp:nvSpPr>
        <dsp:cNvPr id="0" name=""/>
        <dsp:cNvSpPr/>
      </dsp:nvSpPr>
      <dsp:spPr>
        <a:xfrm>
          <a:off x="5790706" y="1147573"/>
          <a:ext cx="472489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baseline="0"/>
            <a:t>CBG can help with Parkinson's, Alzheimer's, and Neuropathy. </a:t>
          </a:r>
          <a:endParaRPr lang="en-US" sz="1800" kern="1200"/>
        </a:p>
      </dsp:txBody>
      <dsp:txXfrm>
        <a:off x="5790706" y="1147573"/>
        <a:ext cx="4724893" cy="916611"/>
      </dsp:txXfrm>
    </dsp:sp>
    <dsp:sp modelId="{D42AF2ED-8497-4748-A17D-4B5A797D5F1D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F17F7-2562-43DE-8667-7CB9D235514F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AE8BA-21BE-4C9A-8FDC-725321FAAB81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CBG is the decarboxylated form of Cannabigerol acid (CBGA). </a:t>
          </a:r>
          <a:endParaRPr lang="en-US" sz="2200" kern="1200"/>
        </a:p>
      </dsp:txBody>
      <dsp:txXfrm>
        <a:off x="1058686" y="2293338"/>
        <a:ext cx="9456913" cy="916611"/>
      </dsp:txXfrm>
    </dsp:sp>
    <dsp:sp modelId="{6CEC7D66-42F7-4946-B728-F711EEE9D6CD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62E98-798A-4F7D-8999-53A7BB0C2BBF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0C04E-D2B7-4B4E-927F-7C5AEB3235B6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CBGA is the parent molecule from which other cannabinoids are synthesized and often referre</a:t>
          </a:r>
          <a:r>
            <a:rPr lang="en-US" sz="2200" b="0" kern="1200" baseline="0"/>
            <a:t>d to as the “mother of all cannabinoids”</a:t>
          </a:r>
          <a:endParaRPr lang="en-US" sz="2200" kern="1200"/>
        </a:p>
      </dsp:txBody>
      <dsp:txXfrm>
        <a:off x="1058686" y="3439103"/>
        <a:ext cx="9456913" cy="91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C7E96-B7ED-A041-90A1-25977A8BB7AC}" type="datetimeFigureOut">
              <a:rPr lang="en-US" smtClean="0"/>
              <a:t>8/30/24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33B00-FB92-ED49-BCE8-3591BD74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hi.ca/en/cannabis-use-in-canada-infographic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-medical.net/health/What-are-Cannabinoids.aspx#:~:text=Cannabinoids%20are%20naturally%20occurring%20compounds,main%20psychoactive%20ingredient%20in%20cannabi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i="0" dirty="0">
                <a:solidFill>
                  <a:srgbClr val="000000"/>
                </a:solidFill>
                <a:effectLst/>
                <a:latin typeface="Libre Franklin" panose="020F0502020204030204" pitchFamily="34" charset="0"/>
              </a:rPr>
              <a:t>Canadian Institute for Health Information. </a:t>
            </a:r>
            <a:r>
              <a:rPr lang="en-CA" b="0" i="0" dirty="0">
                <a:effectLst/>
                <a:latin typeface="Libre Franklin" panose="020F0502020204030204" pitchFamily="34" charset="0"/>
                <a:hlinkClick r:id="rId3"/>
              </a:rPr>
              <a:t>Cannabis use in Canada — infographic</a:t>
            </a:r>
            <a:r>
              <a:rPr lang="en-CA" b="0" i="0" dirty="0">
                <a:solidFill>
                  <a:srgbClr val="000000"/>
                </a:solidFill>
                <a:effectLst/>
                <a:latin typeface="Libre Franklin" panose="020F0502020204030204" pitchFamily="34" charset="0"/>
              </a:rPr>
              <a:t>. Accessed August 30, 2024.</a:t>
            </a:r>
            <a:endParaRPr lang="en-US" b="0" i="0" dirty="0">
              <a:solidFill>
                <a:srgbClr val="000000"/>
              </a:solidFill>
              <a:effectLst/>
              <a:latin typeface="Libre Franklin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82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0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33337-DFC0-0EF6-BE6C-57746597D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B62CB-DFA1-B824-27D3-38E639F0D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3CE03-9A4C-3387-AC6B-D1BCC3B56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85/15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9758E-001C-47B3-F62B-A051EAC34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vial with 20ppb </a:t>
            </a:r>
            <a:r>
              <a:rPr lang="en-US" dirty="0" err="1"/>
              <a:t>cbd</a:t>
            </a:r>
            <a:r>
              <a:rPr lang="en-US" dirty="0"/>
              <a:t> and </a:t>
            </a:r>
            <a:r>
              <a:rPr lang="en-US" dirty="0" err="1"/>
              <a:t>cbg</a:t>
            </a:r>
            <a:r>
              <a:rPr lang="en-US" dirty="0"/>
              <a:t> and make </a:t>
            </a:r>
            <a:r>
              <a:rPr lang="en-US" dirty="0" err="1"/>
              <a:t>ms</a:t>
            </a:r>
            <a:r>
              <a:rPr lang="en-US" dirty="0"/>
              <a:t> data bigger. duplicate then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81756-A599-802F-7D06-2FF6DE32E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AAB0D-1E64-B64E-94C5-F780EC131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D54D5-FFA7-1664-EF1B-9595C3B07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vial with 20ppb </a:t>
            </a:r>
            <a:r>
              <a:rPr lang="en-US" dirty="0" err="1"/>
              <a:t>cbd</a:t>
            </a:r>
            <a:r>
              <a:rPr lang="en-US" dirty="0"/>
              <a:t> and </a:t>
            </a:r>
            <a:r>
              <a:rPr lang="en-US" dirty="0" err="1"/>
              <a:t>cbg</a:t>
            </a:r>
            <a:r>
              <a:rPr lang="en-US" dirty="0"/>
              <a:t> and make </a:t>
            </a:r>
            <a:r>
              <a:rPr lang="en-US" dirty="0" err="1"/>
              <a:t>ms</a:t>
            </a:r>
            <a:r>
              <a:rPr lang="en-US" dirty="0"/>
              <a:t> data bigger. duplicate then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5C070-58A2-F4C9-96AF-4FF074084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8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CBG is “mother of all cannabinoids” because of CBGA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https://www.news-medical.net/health/What-are-Cannabinoids.aspx#:~:text=Cannabinoids%20are%20naturally%20occurring%20compounds,main%20psychoactive%20ingredient%20in%20cannabis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1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60/40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2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D160-0E48-7773-8EDD-C0C06913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7EFEE-3A40-E157-7D16-47B032789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4982B-C813-8F40-285A-6F37E94A3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60/40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1C571-837D-2304-D4DD-051DAD5AB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6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80/20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5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E77B6-4C80-5B25-75EC-0BDB29BB4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87D58-45C6-8AFB-0080-9DCC4823F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3F88D-7EFE-0D4E-7CAC-E5FC02DE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80/20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1DC5C-227A-9FC8-5B7D-58D9C8D70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5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90/10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06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5F77-0D83-AB9F-1916-BD4EB9D6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B2F0E-8ABE-AD48-0C4E-AC1BD4DDE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082AB-259A-8E30-04F9-80DCCC54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90/10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23E41-C72F-5B88-60F2-3C7D82D19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33B00-FB92-ED49-BCE8-3591BD743B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3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5C5-3ACD-0FDD-2B02-3ED317C3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85E1F-E01A-6270-3615-6D928C5AA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6D4DE-C19A-D01F-D2F1-139B96B5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EA8E-1FB0-744F-ACAA-8F25AB1295F5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9650A-232F-A8D5-5ADD-08A35818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128F0-9930-D105-34FE-353CCB33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6CED-DEED-9D15-A52A-97F87531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18BA8-EB5C-7CB0-D9BA-873BAB856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B2908-56C8-68A5-FDF8-B9F59932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BD0A-98A3-4348-B064-E497D55C7D3F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849D-1DDC-3AFB-00C0-3F43B0E6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27481-2477-2F89-965F-C8702D65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5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1ABEFA-FA6A-8803-1D89-4163A580D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D51A1-0620-51AF-8A60-F377BD978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64A8E-CE31-9F1B-468C-0156F786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367C-927B-1A46-8DE5-D4685FB1299F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0677C-F2FB-19C4-A6CB-38EB57D5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D02B-4E6F-DDF4-5199-198138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D076-C394-4F56-7F16-984FACFB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E7C24-0A23-F9B7-1723-DEC2A23FB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9D480-C030-B96D-69AE-1A54B613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11669-4856-DA4E-B452-1A234B72050A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08B8C-6D8A-2E9B-8CA5-E4034FBC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042E6-9453-F06D-28AA-18CE5192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5A70D5C2-567D-2645-A26C-1D9733730C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CAB1-A27F-FCDD-26B3-5CB44D14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AC474-A583-94F2-BF02-B8AB20B2F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F9DC0-12B7-7A65-B998-AD0A5017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50EB-AD1F-044B-9C75-B15F13F68C45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84760-B1BA-EE36-3219-B2359179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700D-02A9-5AD2-0795-70946AFC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6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8CE3-7F8C-659D-AE19-AA56EA26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C2E4-0EE4-1B48-39C4-8E6EC2D76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01793-F473-1F6F-BF4D-1116C18CD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97190-3201-5BED-C238-B5AA0992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2810-CC35-6848-9C01-CC06A229C401}" type="datetime1">
              <a:rPr lang="en-CA" smtClean="0"/>
              <a:t>2024-09-01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4E3A5-B10C-CC4F-AF3A-F06BF85A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F61DD-497C-D574-540B-38D3AEBF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B1C3-3E3A-B938-FE4D-A220C26C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535E-3806-2316-42E6-A4BF5814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7726A-5F32-906D-9B01-6920E6CD3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BF05F-CA75-C8A2-BB91-CD12B4824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6C68C-336A-AA92-B7AF-51FC4B480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6105F-4FEE-6147-D6BF-F36B6C6F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43B9-C7EE-B049-9B72-F518AEF31450}" type="datetime1">
              <a:rPr lang="en-CA" smtClean="0"/>
              <a:t>2024-09-01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302B08-9227-8451-D35F-068CDDA4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77F17-3D62-D7DA-B7E7-A505FEF2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F829-7D51-DAC5-0606-4247AA5EE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8A4DC-46D2-7DA8-CA53-9526F557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B45F-3086-9A4A-99BD-2C731854FAA1}" type="datetime1">
              <a:rPr lang="en-CA" smtClean="0"/>
              <a:t>2024-09-01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DFE58-7BB3-177B-A3B1-7BDD9E05A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F2192-037A-D23E-5339-C70A4090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1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C0A99-8439-932B-2A6D-990A860E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2A6-EE08-E74D-9FED-E0FDADD6D02E}" type="datetime1">
              <a:rPr lang="en-CA" smtClean="0"/>
              <a:t>2024-09-01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AADD9-025C-077D-F553-017C9099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61E8A-F91A-C4C9-1502-F08A112A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3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0B95-E0E4-CC51-A8E7-F378472B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D0914-1A3D-F108-B8B9-BC547FD6B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EEF0F-AD75-5D6F-0D8F-07FED3A8D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9E4B-E501-C97E-8A59-78A8FB94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1D1D5-B666-DC42-9D59-C76BC0D38CCD}" type="datetime1">
              <a:rPr lang="en-CA" smtClean="0"/>
              <a:t>2024-09-01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8A895-CDE6-D1A7-17B9-998E436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A4357-A201-3686-4AB9-63249ECA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32B1-DDFA-C8E7-D50F-90D956C5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42944-D0B0-D1D5-8B3E-2BC05D996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6E10-C79F-F0C0-AED1-5D716B485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5B677-3FE4-2EDF-E619-E479238C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E6A6-953B-894F-A515-A799AA0DB67A}" type="datetime1">
              <a:rPr lang="en-CA" smtClean="0"/>
              <a:t>2024-09-01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7DCB6-AE57-FD6D-97C0-2D5E7AA3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56612-7AF5-00F7-83B9-1C3D81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8E18A-09B8-3CE1-397B-0876C924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447-6B95-F9EF-24A2-89B6394C3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E53B8-74A0-6841-F4B8-BAB37BE17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6705F-99FB-FF48-A426-90184A846B34}" type="datetime1">
              <a:rPr lang="en-CA" smtClean="0"/>
              <a:t>2024-09-01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D4C54-FD9A-916C-619E-3C4A256B0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54F7B-FC8C-1566-7026-FEBB513D2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70D5C2-567D-2645-A26C-1D973373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6.emf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wery.org/forums/showflat.php/Number/62983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medicaljane.com/review/the-haze-cannabis-strain-is-a-classic-sativa" TargetMode="Externa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4AB24-1D9D-0883-B8E6-FC80B27A7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Detection of Cannabidiol and </a:t>
            </a:r>
            <a:r>
              <a:rPr lang="en-US" sz="4800" dirty="0" err="1">
                <a:solidFill>
                  <a:srgbClr val="FFFFFF"/>
                </a:solidFill>
              </a:rPr>
              <a:t>Cannabigerol</a:t>
            </a:r>
            <a:r>
              <a:rPr lang="en-US" sz="4800" dirty="0">
                <a:solidFill>
                  <a:srgbClr val="FFFFFF"/>
                </a:solidFill>
              </a:rPr>
              <a:t> by LC-MS for Kinetic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4ACB9-9449-F21C-0E75-9ED413315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b="1" u="sng" dirty="0"/>
              <a:t>Gursevak Uppal</a:t>
            </a:r>
            <a:r>
              <a:rPr lang="en-US" dirty="0"/>
              <a:t>, Carla Figueroa, Dr. Kingsley Donkor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ED5CF8-E6C8-0113-8C6D-027F292A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12" y="4877002"/>
            <a:ext cx="2932664" cy="15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39D8B-E7C6-F6BB-06F3-4C440FBD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FC9C7C9-007D-EAC8-1166-4FE025E42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Mobile Phase 60/40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29F06A-0F66-3A4A-EAF0-BD8044B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60% 0.1% formic acid in water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40% 0.1% formic acid in acetonitrile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13188-31C6-0A11-5FB1-880CAA37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5A70D5C2-567D-2645-A26C-1D9733730C0F}" type="slidenum">
              <a:rPr lang="en-US" sz="18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4460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F3742-593D-02F5-FA57-41C410AF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60/40 Results CBD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5D627-37E7-C731-09BF-30919082B6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54251" y="1078485"/>
            <a:ext cx="3703320" cy="21337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8464B-B48A-FBF1-6FC3-8EFFD61991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927572" y="1078485"/>
            <a:ext cx="3703320" cy="21337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4EF6ED-4476-9E53-A76D-084985341E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54251" y="3759996"/>
            <a:ext cx="3703320" cy="21337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D4C59B-6D63-3A0D-FE7A-8933ED79A6A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932998" y="3759995"/>
            <a:ext cx="3703320" cy="21337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78F78-1AE3-A675-64FD-2D510F72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2982" y="6379237"/>
            <a:ext cx="3126933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55D065-D416-2378-A904-A3A307B7A9E2}"/>
              </a:ext>
            </a:extLst>
          </p:cNvPr>
          <p:cNvSpPr txBox="1"/>
          <p:nvPr/>
        </p:nvSpPr>
        <p:spPr>
          <a:xfrm>
            <a:off x="4341400" y="3156959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4. </a:t>
            </a:r>
            <a:r>
              <a:rPr lang="en-US" sz="1000" dirty="0"/>
              <a:t>Chromatogram of 10 ppm CBD stock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CAA4DB-CD9F-DF0A-6D22-A48BF97368D3}"/>
              </a:ext>
            </a:extLst>
          </p:cNvPr>
          <p:cNvSpPr txBox="1"/>
          <p:nvPr/>
        </p:nvSpPr>
        <p:spPr>
          <a:xfrm>
            <a:off x="8148683" y="3156959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5</a:t>
            </a:r>
            <a:r>
              <a:rPr lang="en-US" sz="1000" dirty="0"/>
              <a:t>. Chromatogram of 15 ppm CBD stock solution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19EF7-1E86-36E2-5BA4-09331D48C7DA}"/>
              </a:ext>
            </a:extLst>
          </p:cNvPr>
          <p:cNvSpPr txBox="1"/>
          <p:nvPr/>
        </p:nvSpPr>
        <p:spPr>
          <a:xfrm>
            <a:off x="4290765" y="5864537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6. </a:t>
            </a:r>
            <a:r>
              <a:rPr lang="en-US" sz="1000" dirty="0"/>
              <a:t>Chromatogram of 20 ppm CBD stock solution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0B2444-D044-B0EF-0DE3-E20F867A9407}"/>
              </a:ext>
            </a:extLst>
          </p:cNvPr>
          <p:cNvSpPr txBox="1"/>
          <p:nvPr/>
        </p:nvSpPr>
        <p:spPr>
          <a:xfrm>
            <a:off x="8193985" y="5864537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7. </a:t>
            </a:r>
            <a:r>
              <a:rPr lang="en-US" sz="1000" dirty="0"/>
              <a:t>Chromatogram of 25 ppm CBD stock solution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97BFEE-997C-8FFA-A5CF-FADF79144541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C1014B-1C4A-94DE-8027-9B5AD52D61E3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F2B3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0B81D92-AC53-DB11-2926-8F81B1B6FAAA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BFD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76BD2ED-FC6F-29DC-D2EA-A3AEA87019E2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BF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CDF89B-E231-B358-E2E6-E86D9673459C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E0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7BF799-D0E5-A228-9051-C48D0DFFD1E7}"/>
              </a:ext>
            </a:extLst>
          </p:cNvPr>
          <p:cNvSpPr txBox="1"/>
          <p:nvPr/>
        </p:nvSpPr>
        <p:spPr>
          <a:xfrm>
            <a:off x="1360829" y="5950688"/>
            <a:ext cx="457176" cy="25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64208">
              <a:spcAft>
                <a:spcPts val="600"/>
              </a:spcAft>
            </a:pPr>
            <a:r>
              <a:rPr lang="en-US" sz="10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CBD</a:t>
            </a:r>
            <a:endParaRPr lang="en-US" sz="1040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87D556C-CABC-196B-1DC9-AB867D6F7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05" y="4350488"/>
            <a:ext cx="2387600" cy="16002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86182C8-9BCC-5B78-5256-3E5D221FF0FE}"/>
              </a:ext>
            </a:extLst>
          </p:cNvPr>
          <p:cNvSpPr txBox="1"/>
          <p:nvPr/>
        </p:nvSpPr>
        <p:spPr>
          <a:xfrm>
            <a:off x="3807283" y="6377133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2.76 min</a:t>
            </a:r>
          </a:p>
        </p:txBody>
      </p:sp>
    </p:spTree>
    <p:extLst>
      <p:ext uri="{BB962C8B-B14F-4D97-AF65-F5344CB8AC3E}">
        <p14:creationId xmlns:p14="http://schemas.microsoft.com/office/powerpoint/2010/main" val="292610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E8432-4C60-22FA-81E1-1313FB44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C5C48-33F2-A38E-9393-C8B3C015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60/40 Results CBG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7FD56-639C-6336-C95F-4280AE2AB2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9037" y="1399062"/>
            <a:ext cx="3300984" cy="190189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1BD1F-F44F-C7F7-ED59-75D68B0E28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87181" y="1359549"/>
            <a:ext cx="3438144" cy="1980917"/>
          </a:xfrm>
          <a:prstGeom prst="rect">
            <a:avLst/>
          </a:prstGeom>
          <a:noFill/>
        </p:spPr>
      </p:pic>
      <p:sp>
        <p:nvSpPr>
          <p:cNvPr id="54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F5CC1-CB7D-A5A6-B77C-983F4CBDC9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9037" y="4270278"/>
            <a:ext cx="3300984" cy="190189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58529-7572-411A-235F-F07ACE84590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87180" y="4230766"/>
            <a:ext cx="3438143" cy="198091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09E07-6076-1263-0581-9C9517D2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398E8-E636-0023-1FD6-1EA55323C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0" y="4732555"/>
            <a:ext cx="3479020" cy="15811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793987-F030-844C-7ECF-2D9DDECCCCBB}"/>
              </a:ext>
            </a:extLst>
          </p:cNvPr>
          <p:cNvSpPr txBox="1"/>
          <p:nvPr/>
        </p:nvSpPr>
        <p:spPr>
          <a:xfrm>
            <a:off x="1373084" y="880020"/>
            <a:ext cx="1444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 10 ppm</a:t>
            </a:r>
          </a:p>
          <a:p>
            <a:r>
              <a:rPr lang="en-US" dirty="0"/>
              <a:t>CBG 15 ppm</a:t>
            </a:r>
          </a:p>
          <a:p>
            <a:r>
              <a:rPr lang="en-US" dirty="0"/>
              <a:t>CBG 20 ppm</a:t>
            </a:r>
          </a:p>
          <a:p>
            <a:r>
              <a:rPr lang="en-US" dirty="0"/>
              <a:t>CBG 25 ppm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EB2EC3-D782-A97E-68F1-48B70F9AC1BF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CCF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59A1E5-9A96-E37E-3939-A8DE5C0CBF78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C7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E5219E-088D-81B7-801F-3D2AD3347946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FFE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FD0E9F-D244-3EEE-FDDA-3D8AC7AF12C4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FF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AFE001-2E19-86DA-1867-ABD2EE4F2195}"/>
              </a:ext>
            </a:extLst>
          </p:cNvPr>
          <p:cNvSpPr txBox="1"/>
          <p:nvPr/>
        </p:nvSpPr>
        <p:spPr>
          <a:xfrm>
            <a:off x="5028384" y="3427831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8. </a:t>
            </a:r>
            <a:r>
              <a:rPr lang="en-US" sz="1000" dirty="0"/>
              <a:t>Chromatogram of 10 ppm CBG stock solution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AB7547-527F-67E0-BF97-1B6ED3A68A60}"/>
              </a:ext>
            </a:extLst>
          </p:cNvPr>
          <p:cNvSpPr txBox="1"/>
          <p:nvPr/>
        </p:nvSpPr>
        <p:spPr>
          <a:xfrm>
            <a:off x="8439424" y="3389828"/>
            <a:ext cx="3020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9</a:t>
            </a:r>
            <a:r>
              <a:rPr lang="en-US" sz="1000" dirty="0"/>
              <a:t>. Chromatogram of 15 ppm CBG stock solution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1F288B-4505-5A5E-4F61-46C88DD04731}"/>
              </a:ext>
            </a:extLst>
          </p:cNvPr>
          <p:cNvSpPr txBox="1"/>
          <p:nvPr/>
        </p:nvSpPr>
        <p:spPr>
          <a:xfrm>
            <a:off x="4977749" y="613540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10. </a:t>
            </a:r>
            <a:r>
              <a:rPr lang="en-US" sz="1000" dirty="0"/>
              <a:t>Chromatogram of 20 ppm CBG stock solution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22CCC5-62F9-FE8C-5333-E8ADF86438E3}"/>
              </a:ext>
            </a:extLst>
          </p:cNvPr>
          <p:cNvSpPr txBox="1"/>
          <p:nvPr/>
        </p:nvSpPr>
        <p:spPr>
          <a:xfrm>
            <a:off x="8507402" y="617216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11. </a:t>
            </a:r>
            <a:r>
              <a:rPr lang="en-US" sz="1000" dirty="0"/>
              <a:t>Chromatogram of 25 ppm </a:t>
            </a:r>
            <a:r>
              <a:rPr lang="en-US" sz="1000" dirty="0" err="1"/>
              <a:t>CBg</a:t>
            </a:r>
            <a:r>
              <a:rPr lang="en-US" sz="1000" dirty="0"/>
              <a:t> stock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FF5757-632E-4616-D6F6-8C54407A9BC8}"/>
              </a:ext>
            </a:extLst>
          </p:cNvPr>
          <p:cNvSpPr txBox="1"/>
          <p:nvPr/>
        </p:nvSpPr>
        <p:spPr>
          <a:xfrm>
            <a:off x="4316227" y="6492295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6.12 min</a:t>
            </a:r>
          </a:p>
        </p:txBody>
      </p:sp>
    </p:spTree>
    <p:extLst>
      <p:ext uri="{BB962C8B-B14F-4D97-AF65-F5344CB8AC3E}">
        <p14:creationId xmlns:p14="http://schemas.microsoft.com/office/powerpoint/2010/main" val="1557156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7CC1E-2FC3-6F27-B867-7BB80A61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F887C0C-DD46-A165-6D43-62F144B0CF7B}"/>
              </a:ext>
            </a:extLst>
          </p:cNvPr>
          <p:cNvSpPr/>
          <p:nvPr/>
        </p:nvSpPr>
        <p:spPr>
          <a:xfrm>
            <a:off x="613864" y="2682432"/>
            <a:ext cx="1504709" cy="1493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B7D614-DE49-E896-857E-C0D3D2F481EA}"/>
              </a:ext>
            </a:extLst>
          </p:cNvPr>
          <p:cNvSpPr txBox="1"/>
          <p:nvPr/>
        </p:nvSpPr>
        <p:spPr>
          <a:xfrm>
            <a:off x="613864" y="3105834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60/40 Solvent Ratio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C407BE-CCA2-A160-6755-D2E7918CC57A}"/>
              </a:ext>
            </a:extLst>
          </p:cNvPr>
          <p:cNvSpPr txBox="1"/>
          <p:nvPr/>
        </p:nvSpPr>
        <p:spPr>
          <a:xfrm>
            <a:off x="2209800" y="6048573"/>
            <a:ext cx="749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Figure 12. </a:t>
            </a:r>
            <a:r>
              <a:rPr lang="en-US" sz="1400" dirty="0"/>
              <a:t>Calibration curve of CBD and CBG standards using 60/40 solvent ratio obtained by LC-MS.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061A87-D362-833A-4398-78333995E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09575"/>
            <a:ext cx="7772400" cy="56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9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DD541-3112-7AFD-9DAE-B1E3CC45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57839A-50AF-E310-2472-739A064F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4B310-9D55-3DBF-67DC-5BC36A5EC0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8CFB2A-A5C6-D0E0-EA7F-F34303EE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Mobile Phase 80/20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F78EF6-3C60-756A-D4C9-6246AA1AE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80% 0.1% formic acid in water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20% 0.1% formic acid in acetonitrile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BAF24-8E8F-184E-103D-E4D927B1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A70D5C2-567D-2645-A26C-1D9733730C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66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A719D-6415-57C9-12DB-28997396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80/20 Results CBD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95716-3FE0-0F59-969C-FFF2B4D248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73624" y="1028200"/>
            <a:ext cx="3236976" cy="1865012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789117-2133-94E0-9B68-9B49A26EEC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705088" y="1028200"/>
            <a:ext cx="3236976" cy="1865012"/>
          </a:xfrm>
          <a:prstGeom prst="rect">
            <a:avLst/>
          </a:prstGeom>
          <a:noFill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4738D-F2B0-4CD1-EDBA-2ED786BD7D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73624" y="3790577"/>
            <a:ext cx="3236976" cy="1865012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F8F9A-4652-CEA3-F4A9-E5168D5784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706042" y="3794942"/>
            <a:ext cx="3236976" cy="186501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3ECC9-5E13-ED82-C43A-DEEC56E6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3588" y="6356350"/>
            <a:ext cx="1865376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23623-F5A2-7B52-FEB9-AF8E95F2CE6D}"/>
              </a:ext>
            </a:extLst>
          </p:cNvPr>
          <p:cNvSpPr txBox="1"/>
          <p:nvPr/>
        </p:nvSpPr>
        <p:spPr>
          <a:xfrm>
            <a:off x="5590572" y="2974694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13. </a:t>
            </a:r>
            <a:r>
              <a:rPr lang="en-US" sz="1000" dirty="0"/>
              <a:t>Chromatogram of 10 ppm CBD stock 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2EB57-028C-3FB2-0DC7-E2355A17B732}"/>
              </a:ext>
            </a:extLst>
          </p:cNvPr>
          <p:cNvSpPr txBox="1"/>
          <p:nvPr/>
        </p:nvSpPr>
        <p:spPr>
          <a:xfrm>
            <a:off x="8813562" y="2976623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14. </a:t>
            </a:r>
            <a:r>
              <a:rPr lang="en-US" sz="1000" dirty="0"/>
              <a:t>Chromatogram of 15 ppm CBD stock 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F977D2-4F72-7712-8D67-E63B2090359A}"/>
              </a:ext>
            </a:extLst>
          </p:cNvPr>
          <p:cNvSpPr txBox="1"/>
          <p:nvPr/>
        </p:nvSpPr>
        <p:spPr>
          <a:xfrm>
            <a:off x="5590572" y="5794933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15. </a:t>
            </a:r>
            <a:r>
              <a:rPr lang="en-US" sz="1000" dirty="0"/>
              <a:t>Chromatogram of 20 ppm CBD stock 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23BE6-FF44-82E8-AF63-9C004D96E3FC}"/>
              </a:ext>
            </a:extLst>
          </p:cNvPr>
          <p:cNvSpPr txBox="1"/>
          <p:nvPr/>
        </p:nvSpPr>
        <p:spPr>
          <a:xfrm>
            <a:off x="8813562" y="5796862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16. </a:t>
            </a:r>
            <a:r>
              <a:rPr lang="en-US" sz="1000" dirty="0"/>
              <a:t>Chromatogram of 25 ppm CBD stock solution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1284B6-8908-FCA7-F822-9B1146F7532C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25E036-6ADC-5F30-75BD-9DCA32219766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FFC0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9746BA-FF8D-F8FC-BD7F-C32F32872DF2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BFD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6DC26D-3658-6CC7-2344-045510DCE332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BF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9A58B3-6B04-54A1-AE07-5C21141DE93B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E0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80B87D-EAAA-840D-E21F-4415636E3CCA}"/>
              </a:ext>
            </a:extLst>
          </p:cNvPr>
          <p:cNvSpPr txBox="1"/>
          <p:nvPr/>
        </p:nvSpPr>
        <p:spPr>
          <a:xfrm>
            <a:off x="1497326" y="6195043"/>
            <a:ext cx="457176" cy="25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64208">
              <a:spcAft>
                <a:spcPts val="600"/>
              </a:spcAft>
            </a:pPr>
            <a:r>
              <a:rPr lang="en-US" sz="10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CBD</a:t>
            </a:r>
            <a:endParaRPr lang="en-US" sz="1040" b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28C8F7B-B205-CC2B-8E35-CA7B6FB6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02" y="4594843"/>
            <a:ext cx="2387600" cy="16002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345EA3F-369E-BD27-C936-79E63E80F259}"/>
              </a:ext>
            </a:extLst>
          </p:cNvPr>
          <p:cNvSpPr txBox="1"/>
          <p:nvPr/>
        </p:nvSpPr>
        <p:spPr>
          <a:xfrm>
            <a:off x="5373624" y="6331165"/>
            <a:ext cx="353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5.13 min</a:t>
            </a:r>
          </a:p>
        </p:txBody>
      </p:sp>
    </p:spTree>
    <p:extLst>
      <p:ext uri="{BB962C8B-B14F-4D97-AF65-F5344CB8AC3E}">
        <p14:creationId xmlns:p14="http://schemas.microsoft.com/office/powerpoint/2010/main" val="3617435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691445-B435-14AA-DA64-EE9E0464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C3E49-7329-B832-AA31-E3B5DE1C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80/20 Results CBG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763E3-0C9C-D3DA-5A4E-05A86686AD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9037" y="1399062"/>
            <a:ext cx="3300984" cy="19018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8C9B9-78FA-A199-7063-6D587C9241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87181" y="1359549"/>
            <a:ext cx="3438144" cy="1980917"/>
          </a:xfrm>
          <a:prstGeom prst="rect">
            <a:avLst/>
          </a:prstGeom>
          <a:noFill/>
        </p:spPr>
      </p:pic>
      <p:sp>
        <p:nvSpPr>
          <p:cNvPr id="44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3A3BC-7B45-CF5A-7CE7-C7B5B54748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9037" y="4270278"/>
            <a:ext cx="3300984" cy="190189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A8213-C3A6-8B09-4808-5933EE07A0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87180" y="4230766"/>
            <a:ext cx="3438143" cy="198091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52553-EA86-8A80-3886-83274CD5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5B556-EFF5-EE43-7537-7052E4953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0" y="4732555"/>
            <a:ext cx="3479020" cy="1581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5E6621-14C6-D620-23A6-412540EF4534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 10 ppm</a:t>
            </a:r>
          </a:p>
          <a:p>
            <a:r>
              <a:rPr lang="en-US" dirty="0"/>
              <a:t>CBG 15 ppm</a:t>
            </a:r>
          </a:p>
          <a:p>
            <a:r>
              <a:rPr lang="en-US" dirty="0"/>
              <a:t>CBG 20 ppm</a:t>
            </a:r>
          </a:p>
          <a:p>
            <a:r>
              <a:rPr lang="en-US" dirty="0"/>
              <a:t>CBG 25 ppm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A1788F-83E6-A2C3-93E4-1B3760E20AB3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C6E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A53C9-E21F-1A86-163A-5557EF524696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C7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25EDA6-6036-A054-DF00-5A02EEAC4742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FFE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4643C7-9B05-FEB3-4F40-D5B82003257B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FF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13A26-A579-D839-A9C3-4A6D1B4918F8}"/>
              </a:ext>
            </a:extLst>
          </p:cNvPr>
          <p:cNvSpPr txBox="1"/>
          <p:nvPr/>
        </p:nvSpPr>
        <p:spPr>
          <a:xfrm>
            <a:off x="5028384" y="3427831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17. </a:t>
            </a:r>
            <a:r>
              <a:rPr lang="en-US" sz="1000" dirty="0"/>
              <a:t>Chromatogram of 10 ppm CBG stock solution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47EFF9-6293-7C66-22D0-EA730ED25C7D}"/>
              </a:ext>
            </a:extLst>
          </p:cNvPr>
          <p:cNvSpPr txBox="1"/>
          <p:nvPr/>
        </p:nvSpPr>
        <p:spPr>
          <a:xfrm>
            <a:off x="8439424" y="3389828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18. </a:t>
            </a:r>
            <a:r>
              <a:rPr lang="en-US" sz="1000" dirty="0"/>
              <a:t>Chromatogram of 15 ppm CBG stock 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650BE-684B-F361-3EC3-92EFAD24040F}"/>
              </a:ext>
            </a:extLst>
          </p:cNvPr>
          <p:cNvSpPr txBox="1"/>
          <p:nvPr/>
        </p:nvSpPr>
        <p:spPr>
          <a:xfrm>
            <a:off x="4977749" y="613540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19. </a:t>
            </a:r>
            <a:r>
              <a:rPr lang="en-US" sz="1000" dirty="0"/>
              <a:t>Chromatogram of 20 ppm CBG stock 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AFBE31-F688-827E-C4CA-3DF535061AC7}"/>
              </a:ext>
            </a:extLst>
          </p:cNvPr>
          <p:cNvSpPr txBox="1"/>
          <p:nvPr/>
        </p:nvSpPr>
        <p:spPr>
          <a:xfrm>
            <a:off x="8507402" y="617216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20. </a:t>
            </a:r>
            <a:r>
              <a:rPr lang="en-US" sz="1000" dirty="0"/>
              <a:t>Chromatogram of 25 ppm </a:t>
            </a:r>
            <a:r>
              <a:rPr lang="en-US" sz="1000" dirty="0" err="1"/>
              <a:t>CBg</a:t>
            </a:r>
            <a:r>
              <a:rPr lang="en-US" sz="1000" dirty="0"/>
              <a:t> stock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921B3-8974-62D0-2F53-9051E1DEEFA4}"/>
              </a:ext>
            </a:extLst>
          </p:cNvPr>
          <p:cNvSpPr txBox="1"/>
          <p:nvPr/>
        </p:nvSpPr>
        <p:spPr>
          <a:xfrm>
            <a:off x="4562906" y="6488668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3.56 min</a:t>
            </a:r>
          </a:p>
        </p:txBody>
      </p:sp>
    </p:spTree>
    <p:extLst>
      <p:ext uri="{BB962C8B-B14F-4D97-AF65-F5344CB8AC3E}">
        <p14:creationId xmlns:p14="http://schemas.microsoft.com/office/powerpoint/2010/main" val="394441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24450-4E5E-4A98-A1E9-C04E2C353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8D8D9B1E-BABE-0609-A7B3-A9C34075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C6DBA86-37B0-F003-1FE1-E095E548A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A1003-DE0F-7B0F-44A1-213A4C57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33B03-10D1-69D0-A0B8-4E1B3597EABF}"/>
              </a:ext>
            </a:extLst>
          </p:cNvPr>
          <p:cNvSpPr txBox="1"/>
          <p:nvPr/>
        </p:nvSpPr>
        <p:spPr>
          <a:xfrm>
            <a:off x="2209800" y="6070163"/>
            <a:ext cx="749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Figure 21. </a:t>
            </a:r>
            <a:r>
              <a:rPr lang="en-US" sz="1400" dirty="0"/>
              <a:t>Calibration curve of CBD and CBG standards using 80/20 solvent ratio obtained by LC-MS.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BD6C4C-EEAE-D58D-4B31-9C05341E8DCF}"/>
              </a:ext>
            </a:extLst>
          </p:cNvPr>
          <p:cNvSpPr/>
          <p:nvPr/>
        </p:nvSpPr>
        <p:spPr>
          <a:xfrm>
            <a:off x="613864" y="2682432"/>
            <a:ext cx="1504709" cy="1493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86C9D-EEF4-888C-D33E-02BD1E2DEF44}"/>
              </a:ext>
            </a:extLst>
          </p:cNvPr>
          <p:cNvSpPr txBox="1"/>
          <p:nvPr/>
        </p:nvSpPr>
        <p:spPr>
          <a:xfrm>
            <a:off x="613864" y="3105834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80/20 Solvent Ratio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C9EE1-706D-DA42-536A-3BD06240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0060"/>
            <a:ext cx="7772400" cy="56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D76E1-AF27-08AB-258F-53F9ACBF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4A262A-5F13-E41B-C358-4FB36FCC6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16508-AB5C-3841-7E80-3D6FE49035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EBC8CD9-8A41-F095-C523-D697F38D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Mobile Phase 90/10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3CE2F-D9D8-8699-1A23-E0BEB3B4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90% 0.1% formic acid in water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10% 0.1% formic acid in acetonitrile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25660-E26E-FA26-3E91-1906BA5F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A70D5C2-567D-2645-A26C-1D9733730C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38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5D5A4-F6C6-0812-7AE8-93381D4F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90/10 Results CBD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C0F9B6-358C-E513-8025-12D1579DE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054251" y="1078485"/>
            <a:ext cx="3703320" cy="21337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4861C-70C2-AB92-C365-0A1EB8241A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927572" y="1078485"/>
            <a:ext cx="3703320" cy="21337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E797F-1836-D7FB-4B39-7F3286981A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54251" y="3759996"/>
            <a:ext cx="3703320" cy="21337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A4A7C-CEBC-D8AC-E2BB-691E9CA9D1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932998" y="3759995"/>
            <a:ext cx="3703320" cy="21337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0B0EA-2D28-FAE8-882E-3BA9FF12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2982" y="6378444"/>
            <a:ext cx="3126933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8A791-3E09-ABB3-3D95-DF5C51B007F1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47C8A1-8198-432E-2282-79CB03350578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07A6D7-61EC-41D0-BE38-99A80C8D5666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FFC0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7DB5B5-946B-D38A-5CD2-D7C3F40F949D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BFD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4556FD-81EB-2F37-D254-37DB6D71B4E6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BF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98B30A-D58D-AFF6-476F-001D52A14D66}"/>
              </a:ext>
            </a:extLst>
          </p:cNvPr>
          <p:cNvSpPr txBox="1"/>
          <p:nvPr/>
        </p:nvSpPr>
        <p:spPr>
          <a:xfrm>
            <a:off x="4341400" y="315695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22. </a:t>
            </a:r>
            <a:r>
              <a:rPr lang="en-US" sz="1000" dirty="0"/>
              <a:t>Chromatogram of 10 ppm CBD stock solution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77AA58-F2CA-4D70-A66E-E07E13D799D5}"/>
              </a:ext>
            </a:extLst>
          </p:cNvPr>
          <p:cNvSpPr txBox="1"/>
          <p:nvPr/>
        </p:nvSpPr>
        <p:spPr>
          <a:xfrm>
            <a:off x="8148683" y="315695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23. </a:t>
            </a:r>
            <a:r>
              <a:rPr lang="en-US" sz="1000" dirty="0"/>
              <a:t>Chromatogram of 15 ppm CBD stock 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1D2D46-C838-2B73-FC71-12DC702B6C5A}"/>
              </a:ext>
            </a:extLst>
          </p:cNvPr>
          <p:cNvSpPr txBox="1"/>
          <p:nvPr/>
        </p:nvSpPr>
        <p:spPr>
          <a:xfrm>
            <a:off x="4290765" y="5864537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24. </a:t>
            </a:r>
            <a:r>
              <a:rPr lang="en-US" sz="1000" dirty="0"/>
              <a:t>Chromatogram of 20 ppm CBD stock solution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36AD95-1AF0-C712-69E5-D21D4244A12D}"/>
              </a:ext>
            </a:extLst>
          </p:cNvPr>
          <p:cNvSpPr txBox="1"/>
          <p:nvPr/>
        </p:nvSpPr>
        <p:spPr>
          <a:xfrm>
            <a:off x="8193985" y="5864537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25. </a:t>
            </a:r>
            <a:r>
              <a:rPr lang="en-US" sz="1000" dirty="0"/>
              <a:t>Chromatogram of 25 ppm CBD stock solution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77D2A0-2B28-0993-27BD-285B73E24BD4}"/>
              </a:ext>
            </a:extLst>
          </p:cNvPr>
          <p:cNvSpPr txBox="1"/>
          <p:nvPr/>
        </p:nvSpPr>
        <p:spPr>
          <a:xfrm>
            <a:off x="1360829" y="5950688"/>
            <a:ext cx="457176" cy="25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64208">
              <a:spcAft>
                <a:spcPts val="600"/>
              </a:spcAft>
            </a:pPr>
            <a:r>
              <a:rPr lang="en-US" sz="10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CBD</a:t>
            </a:r>
            <a:endParaRPr lang="en-US" sz="104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BA9515-59B4-23E0-B8E3-A19D40F20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05" y="4350488"/>
            <a:ext cx="2387600" cy="1600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D939378-999D-971C-4268-9840AA4BE93C}"/>
              </a:ext>
            </a:extLst>
          </p:cNvPr>
          <p:cNvSpPr txBox="1"/>
          <p:nvPr/>
        </p:nvSpPr>
        <p:spPr>
          <a:xfrm>
            <a:off x="3807283" y="6377133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4.14 min</a:t>
            </a:r>
          </a:p>
        </p:txBody>
      </p:sp>
    </p:spTree>
    <p:extLst>
      <p:ext uri="{BB962C8B-B14F-4D97-AF65-F5344CB8AC3E}">
        <p14:creationId xmlns:p14="http://schemas.microsoft.com/office/powerpoint/2010/main" val="27544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DB89B-2ACA-D8E7-D4BA-8144B573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Introduction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CF58C9-1BCE-BD18-2D66-A2CA1772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Cannabis (Marijuana) is a plant from the Cannabaceae family. </a:t>
            </a:r>
          </a:p>
          <a:p>
            <a:r>
              <a:rPr lang="en-US" sz="1800" dirty="0"/>
              <a:t>Historically used for thousands of years for medicinal, recreational and industrial purposes</a:t>
            </a:r>
          </a:p>
          <a:p>
            <a:r>
              <a:rPr lang="en-US" sz="1800" dirty="0"/>
              <a:t>Over 100 chemical compounds in cannabis called </a:t>
            </a:r>
            <a:r>
              <a:rPr lang="en-US" sz="1800" i="1" dirty="0"/>
              <a:t>Cannabinoids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-up of a graph&#10;&#10;Description automatically generated">
            <a:extLst>
              <a:ext uri="{FF2B5EF4-FFF2-40B4-BE49-F238E27FC236}">
                <a16:creationId xmlns:a16="http://schemas.microsoft.com/office/drawing/2014/main" id="{6A49B26C-B75A-E33D-CA3D-74230957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38" y="1293514"/>
            <a:ext cx="5628018" cy="40381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67A9-A0B7-AEB3-0FCC-A9CC24FF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010B5-2BC6-7F71-D9B8-62CB398CD478}"/>
              </a:ext>
            </a:extLst>
          </p:cNvPr>
          <p:cNvSpPr txBox="1"/>
          <p:nvPr/>
        </p:nvSpPr>
        <p:spPr>
          <a:xfrm>
            <a:off x="6095999" y="5781041"/>
            <a:ext cx="430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0" i="0" dirty="0">
                <a:solidFill>
                  <a:srgbClr val="000000"/>
                </a:solidFill>
                <a:effectLst/>
                <a:latin typeface="Libre Franklin" pitchFamily="2" charset="77"/>
              </a:rPr>
              <a:t>Canadian Institute for Health Information. </a:t>
            </a:r>
            <a:r>
              <a:rPr lang="en-CA" sz="1000" b="0" i="1" dirty="0">
                <a:solidFill>
                  <a:srgbClr val="000000"/>
                </a:solidFill>
                <a:effectLst/>
                <a:latin typeface="Libre Franklin" pitchFamily="2" charset="77"/>
              </a:rPr>
              <a:t>Cannabis use in Canada </a:t>
            </a:r>
            <a:r>
              <a:rPr lang="en-CA" sz="1000" b="0" i="0" dirty="0">
                <a:solidFill>
                  <a:srgbClr val="000000"/>
                </a:solidFill>
                <a:effectLst/>
                <a:latin typeface="Libre Franklin" pitchFamily="2" charset="77"/>
              </a:rPr>
              <a:t>[infographic]. Ottawa, ON: CIHI; 2021.</a:t>
            </a:r>
            <a:endParaRPr 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044CB8-6F68-A1A4-6F92-CFEC8EE8283B}"/>
              </a:ext>
            </a:extLst>
          </p:cNvPr>
          <p:cNvSpPr txBox="1"/>
          <p:nvPr/>
        </p:nvSpPr>
        <p:spPr>
          <a:xfrm>
            <a:off x="5984950" y="5344840"/>
            <a:ext cx="5102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1. Infographic about Canadian consumption of cannabis.</a:t>
            </a:r>
          </a:p>
        </p:txBody>
      </p:sp>
    </p:spTree>
    <p:extLst>
      <p:ext uri="{BB962C8B-B14F-4D97-AF65-F5344CB8AC3E}">
        <p14:creationId xmlns:p14="http://schemas.microsoft.com/office/powerpoint/2010/main" val="3913354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7A32D-D890-C9D0-E068-231C07A88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C572F-EEC1-814A-440E-C4F9F169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90/10 Results CBG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4FACF-6392-654F-A249-F0EE0FFCF8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9037" y="1399062"/>
            <a:ext cx="3300984" cy="190189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DBDAB-8C32-7903-D778-9D0651501A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87181" y="1359549"/>
            <a:ext cx="3438144" cy="1980917"/>
          </a:xfrm>
          <a:prstGeom prst="rect">
            <a:avLst/>
          </a:prstGeom>
          <a:noFill/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82F470-F2E7-2A27-EB56-29B958BF77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9037" y="4270278"/>
            <a:ext cx="3300984" cy="190189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587F0-DD38-FF0A-E2CA-4A3EEE6FA1D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87180" y="4230766"/>
            <a:ext cx="3438143" cy="198091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02410-8EF2-D9DE-3D0E-7103ABEA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BCEA7-2725-52C8-705A-5BFD4A144C99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048D6F-DFEC-42C3-F544-33067D6E6E47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E8CA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E59A76-D1BE-EFFC-FEF6-1E8830EAFA6D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CCF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872610-4D63-D6AF-D31A-4859E06C36DF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C7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C0A6F0-8D2B-AB0B-B712-E67A78FD2C49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FFE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B4CEFD-469C-C92E-531E-967C05DCD882}"/>
              </a:ext>
            </a:extLst>
          </p:cNvPr>
          <p:cNvSpPr txBox="1"/>
          <p:nvPr/>
        </p:nvSpPr>
        <p:spPr>
          <a:xfrm>
            <a:off x="5028384" y="3427831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26. </a:t>
            </a:r>
            <a:r>
              <a:rPr lang="en-US" sz="1000" dirty="0"/>
              <a:t>Chromatogram of 10 ppm CBG stock solution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3FDE05-AF4B-5C9A-E1DE-C96D393123EC}"/>
              </a:ext>
            </a:extLst>
          </p:cNvPr>
          <p:cNvSpPr txBox="1"/>
          <p:nvPr/>
        </p:nvSpPr>
        <p:spPr>
          <a:xfrm>
            <a:off x="8439424" y="3389828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27. </a:t>
            </a:r>
            <a:r>
              <a:rPr lang="en-US" sz="1000" dirty="0"/>
              <a:t>Chromatogram of 15 ppm CBG stock 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033036-F1C6-0391-FBFD-5E5920A4B979}"/>
              </a:ext>
            </a:extLst>
          </p:cNvPr>
          <p:cNvSpPr txBox="1"/>
          <p:nvPr/>
        </p:nvSpPr>
        <p:spPr>
          <a:xfrm>
            <a:off x="4977749" y="613540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28. </a:t>
            </a:r>
            <a:r>
              <a:rPr lang="en-US" sz="1000" dirty="0"/>
              <a:t>Chromatogram of 20 ppm CBG stock solution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D853C1-86BD-6427-ACD9-2EAEAC649C55}"/>
              </a:ext>
            </a:extLst>
          </p:cNvPr>
          <p:cNvSpPr txBox="1"/>
          <p:nvPr/>
        </p:nvSpPr>
        <p:spPr>
          <a:xfrm>
            <a:off x="8507402" y="617216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29. </a:t>
            </a:r>
            <a:r>
              <a:rPr lang="en-US" sz="1000" dirty="0"/>
              <a:t>Chromatogram of 25 ppm </a:t>
            </a:r>
            <a:r>
              <a:rPr lang="en-US" sz="1000" dirty="0" err="1"/>
              <a:t>CBg</a:t>
            </a:r>
            <a:r>
              <a:rPr lang="en-US" sz="1000" dirty="0"/>
              <a:t> stock solution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855EB6-65C3-DACC-2ADF-5CB5E9DEC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0" y="4732555"/>
            <a:ext cx="3479020" cy="15811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CD6463-2E2F-2D13-D02C-74234BB7172C}"/>
              </a:ext>
            </a:extLst>
          </p:cNvPr>
          <p:cNvSpPr txBox="1"/>
          <p:nvPr/>
        </p:nvSpPr>
        <p:spPr>
          <a:xfrm>
            <a:off x="4767084" y="6465243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3.80 min</a:t>
            </a:r>
          </a:p>
        </p:txBody>
      </p:sp>
    </p:spTree>
    <p:extLst>
      <p:ext uri="{BB962C8B-B14F-4D97-AF65-F5344CB8AC3E}">
        <p14:creationId xmlns:p14="http://schemas.microsoft.com/office/powerpoint/2010/main" val="3560383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84698-F104-2503-FCAA-7CFA62E1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7F8E5E8-0C76-F48B-7892-D2B8EA54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FD8F11-2C5A-38EB-6A42-1899456C7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A9ACB-BD7A-0972-C7E6-A407D3CB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5E6D41-60F5-C06B-51FF-9F093A9983D4}"/>
              </a:ext>
            </a:extLst>
          </p:cNvPr>
          <p:cNvSpPr txBox="1"/>
          <p:nvPr/>
        </p:nvSpPr>
        <p:spPr>
          <a:xfrm>
            <a:off x="2209800" y="6025530"/>
            <a:ext cx="749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Figure 30. </a:t>
            </a:r>
            <a:r>
              <a:rPr lang="en-US" sz="1400" dirty="0"/>
              <a:t>Calibration curve of CBD and CBG standards using 90/10 solvent ratio obtained by LC-MS.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A295221-BA53-F03E-ECBC-6B9A1A7042C5}"/>
              </a:ext>
            </a:extLst>
          </p:cNvPr>
          <p:cNvSpPr/>
          <p:nvPr/>
        </p:nvSpPr>
        <p:spPr>
          <a:xfrm>
            <a:off x="613864" y="2682432"/>
            <a:ext cx="1504709" cy="1493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970646-1DE6-7826-41F9-46E2359B8628}"/>
              </a:ext>
            </a:extLst>
          </p:cNvPr>
          <p:cNvSpPr txBox="1"/>
          <p:nvPr/>
        </p:nvSpPr>
        <p:spPr>
          <a:xfrm>
            <a:off x="613864" y="3105834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90/10 Solvent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5B415-382C-C869-F492-ACCA48F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0194"/>
            <a:ext cx="7772400" cy="56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3F869-4864-95AC-54C2-D761613E7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1468BF-4A40-85A7-0B38-A0EDCABD8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FAF5B0-777D-3BAF-9C93-BD67A2BFA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AFA01B9-1EDA-6450-8982-D5BD98D5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Mobile Phase 85/15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9601FF-A314-17D5-45F6-004C94B0F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85% 0.1% formic acid in water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15% 0.1% formic acid in acetonitrile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6B2BC-D611-ECDD-8211-464E153E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A70D5C2-567D-2645-A26C-1D9733730C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40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8ED5DE8-CA8B-4332-9D76-60AD9B818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63BC9-0A0F-92EC-67ED-CC00BA8A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" y="1230020"/>
            <a:ext cx="3931924" cy="33463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85/15 Results CBD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983B4D-AA9E-4FCA-A321-B8736279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2446384" cy="577780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2432161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2446384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7417" y="679731"/>
            <a:ext cx="6875958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6769B-3A9E-F6F2-BF02-7481EB7FED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97472" y="1255621"/>
            <a:ext cx="3118104" cy="179652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13330-1A57-F65F-CAA1-314F083CCE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171330" y="1255621"/>
            <a:ext cx="3118104" cy="179652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FD9B1-BD25-B8B1-4669-79129B908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97472" y="3964916"/>
            <a:ext cx="3118104" cy="179652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BE7DD-9ECD-9E67-E7C2-49B3C07C52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171330" y="3964916"/>
            <a:ext cx="3118104" cy="179652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AEB4F-09D6-96CD-9921-A9A659F8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5052" y="6492240"/>
            <a:ext cx="151832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E7C0E-4963-C018-2C99-DED70C247DB3}"/>
              </a:ext>
            </a:extLst>
          </p:cNvPr>
          <p:cNvSpPr txBox="1"/>
          <p:nvPr/>
        </p:nvSpPr>
        <p:spPr>
          <a:xfrm>
            <a:off x="5058659" y="3001720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31. </a:t>
            </a:r>
            <a:r>
              <a:rPr lang="en-US" sz="1000" dirty="0"/>
              <a:t>Chromatogram of 10 ppm CBD stock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6B3C6B-C5EA-6897-D071-CE5D2F991CA1}"/>
              </a:ext>
            </a:extLst>
          </p:cNvPr>
          <p:cNvSpPr txBox="1"/>
          <p:nvPr/>
        </p:nvSpPr>
        <p:spPr>
          <a:xfrm>
            <a:off x="8281649" y="300364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32. </a:t>
            </a:r>
            <a:r>
              <a:rPr lang="en-US" sz="1000" dirty="0"/>
              <a:t>Chromatogram of 15 ppm CBD stock 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34A77E-57CC-34EE-FDB0-9F91E31763DF}"/>
              </a:ext>
            </a:extLst>
          </p:cNvPr>
          <p:cNvSpPr txBox="1"/>
          <p:nvPr/>
        </p:nvSpPr>
        <p:spPr>
          <a:xfrm>
            <a:off x="5058659" y="582195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33. </a:t>
            </a:r>
            <a:r>
              <a:rPr lang="en-US" sz="1000" dirty="0"/>
              <a:t>Chromatogram of 20 ppm CBD stock 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68785-D704-9B41-52CC-4032F9872641}"/>
              </a:ext>
            </a:extLst>
          </p:cNvPr>
          <p:cNvSpPr txBox="1"/>
          <p:nvPr/>
        </p:nvSpPr>
        <p:spPr>
          <a:xfrm>
            <a:off x="8281649" y="5823888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34. </a:t>
            </a:r>
            <a:r>
              <a:rPr lang="en-US" sz="1000" dirty="0"/>
              <a:t>Chromatogram of 25 ppm CBD stock solution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6224B6-3489-C548-B558-9016BCD6976F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D057D6-9A5B-7619-EED3-FC3E7649FE95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FFC0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A13CA5-F989-E9D0-E4B4-BE4931FA6068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BFD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2B252F-A796-56A1-2F16-6D0D65F4F033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BF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D23B1D-05EC-BEB6-9539-66B19554716C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E0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64D9D2-01F5-ED5C-927A-62A4BCAC1C60}"/>
              </a:ext>
            </a:extLst>
          </p:cNvPr>
          <p:cNvSpPr txBox="1"/>
          <p:nvPr/>
        </p:nvSpPr>
        <p:spPr>
          <a:xfrm>
            <a:off x="1430145" y="6090232"/>
            <a:ext cx="457176" cy="25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64208">
              <a:spcAft>
                <a:spcPts val="600"/>
              </a:spcAft>
            </a:pPr>
            <a:r>
              <a:rPr lang="en-US" sz="10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CBD</a:t>
            </a:r>
            <a:endParaRPr lang="en-US" sz="104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28A16C8-FFA4-B626-EAB7-05771C2E5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21" y="4490032"/>
            <a:ext cx="2387600" cy="1600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3AD2CA9-C7FE-6717-222C-13ABBC10B978}"/>
              </a:ext>
            </a:extLst>
          </p:cNvPr>
          <p:cNvSpPr txBox="1"/>
          <p:nvPr/>
        </p:nvSpPr>
        <p:spPr>
          <a:xfrm>
            <a:off x="4627417" y="6415321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2.43 min</a:t>
            </a:r>
          </a:p>
        </p:txBody>
      </p:sp>
    </p:spTree>
    <p:extLst>
      <p:ext uri="{BB962C8B-B14F-4D97-AF65-F5344CB8AC3E}">
        <p14:creationId xmlns:p14="http://schemas.microsoft.com/office/powerpoint/2010/main" val="238106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C6CE-3389-78D1-21C7-804167C0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02BD9-4198-A13B-1CF4-F51C2D9F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85/15 Results CBG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18917-B2C7-3617-F8F3-E66B576F70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9037" y="1399062"/>
            <a:ext cx="3300984" cy="19018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3F68A-D871-6D1D-D765-2266949A53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87181" y="1359549"/>
            <a:ext cx="3438144" cy="1980917"/>
          </a:xfrm>
          <a:prstGeom prst="rect">
            <a:avLst/>
          </a:prstGeom>
          <a:noFill/>
        </p:spPr>
      </p:pic>
      <p:sp>
        <p:nvSpPr>
          <p:cNvPr id="43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18A40-F005-3DAD-795D-48ABD2B897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9037" y="4270278"/>
            <a:ext cx="3300984" cy="190189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F9561-C73F-E804-C67F-22E981D962C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87180" y="4230766"/>
            <a:ext cx="3438143" cy="198091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0E70D-64BD-A233-7671-A157A783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C5EB7-785B-C1FA-7E89-6812394BC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0" y="4732555"/>
            <a:ext cx="3479020" cy="1581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FF03FA-2F73-066A-A6E0-F62D86BACB2E}"/>
              </a:ext>
            </a:extLst>
          </p:cNvPr>
          <p:cNvSpPr txBox="1"/>
          <p:nvPr/>
        </p:nvSpPr>
        <p:spPr>
          <a:xfrm>
            <a:off x="1373084" y="880020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 10 ppm</a:t>
            </a:r>
          </a:p>
          <a:p>
            <a:r>
              <a:rPr lang="en-US" dirty="0"/>
              <a:t>CBD 15 ppm</a:t>
            </a:r>
          </a:p>
          <a:p>
            <a:r>
              <a:rPr lang="en-US" dirty="0"/>
              <a:t>CBD 20 ppm</a:t>
            </a:r>
          </a:p>
          <a:p>
            <a:r>
              <a:rPr lang="en-US" dirty="0"/>
              <a:t>CBD 25 ppm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5E6FB2-B342-04EE-A0A5-F9EAC4B995EE}"/>
              </a:ext>
            </a:extLst>
          </p:cNvPr>
          <p:cNvSpPr/>
          <p:nvPr/>
        </p:nvSpPr>
        <p:spPr>
          <a:xfrm>
            <a:off x="1187278" y="988485"/>
            <a:ext cx="201611" cy="180000"/>
          </a:xfrm>
          <a:prstGeom prst="rect">
            <a:avLst/>
          </a:prstGeom>
          <a:solidFill>
            <a:srgbClr val="CCF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5676E5-E7E1-5671-0007-A7B26F16EA21}"/>
              </a:ext>
            </a:extLst>
          </p:cNvPr>
          <p:cNvSpPr/>
          <p:nvPr/>
        </p:nvSpPr>
        <p:spPr>
          <a:xfrm>
            <a:off x="1187278" y="1234466"/>
            <a:ext cx="201611" cy="180000"/>
          </a:xfrm>
          <a:prstGeom prst="rect">
            <a:avLst/>
          </a:prstGeom>
          <a:solidFill>
            <a:srgbClr val="C7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2F3047-E7AC-1AB9-3F6C-CE17CF621341}"/>
              </a:ext>
            </a:extLst>
          </p:cNvPr>
          <p:cNvSpPr/>
          <p:nvPr/>
        </p:nvSpPr>
        <p:spPr>
          <a:xfrm>
            <a:off x="1187278" y="1530825"/>
            <a:ext cx="201611" cy="180000"/>
          </a:xfrm>
          <a:prstGeom prst="rect">
            <a:avLst/>
          </a:prstGeom>
          <a:solidFill>
            <a:srgbClr val="FFE2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0B91E0-8A8A-5A30-FB10-2FBBD6B50118}"/>
              </a:ext>
            </a:extLst>
          </p:cNvPr>
          <p:cNvSpPr/>
          <p:nvPr/>
        </p:nvSpPr>
        <p:spPr>
          <a:xfrm>
            <a:off x="1187278" y="1803888"/>
            <a:ext cx="201611" cy="180000"/>
          </a:xfrm>
          <a:prstGeom prst="rect">
            <a:avLst/>
          </a:prstGeom>
          <a:solidFill>
            <a:srgbClr val="FFC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550C4-75A6-E550-4ADA-E492DD464257}"/>
              </a:ext>
            </a:extLst>
          </p:cNvPr>
          <p:cNvSpPr txBox="1"/>
          <p:nvPr/>
        </p:nvSpPr>
        <p:spPr>
          <a:xfrm>
            <a:off x="5028384" y="3427831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35</a:t>
            </a:r>
            <a:r>
              <a:rPr lang="en-US" sz="1000" dirty="0"/>
              <a:t>. Chromatogram of 10 ppm CBG stock solution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C73604-CB54-0EC8-D1CB-43E78ED9A8F8}"/>
              </a:ext>
            </a:extLst>
          </p:cNvPr>
          <p:cNvSpPr txBox="1"/>
          <p:nvPr/>
        </p:nvSpPr>
        <p:spPr>
          <a:xfrm>
            <a:off x="8439424" y="3389828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36. </a:t>
            </a:r>
            <a:r>
              <a:rPr lang="en-US" sz="1000" dirty="0"/>
              <a:t>Chromatogram of 15 ppm CBG stock 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2415A-9FE9-6366-B1F4-B462BC6A4BFB}"/>
              </a:ext>
            </a:extLst>
          </p:cNvPr>
          <p:cNvSpPr txBox="1"/>
          <p:nvPr/>
        </p:nvSpPr>
        <p:spPr>
          <a:xfrm>
            <a:off x="4977749" y="613540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37. </a:t>
            </a:r>
            <a:r>
              <a:rPr lang="en-US" sz="1000" dirty="0"/>
              <a:t>Chromatogram of 20 ppm CBG stock 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08C5D3-E77A-3239-DC4D-92AE38210F02}"/>
              </a:ext>
            </a:extLst>
          </p:cNvPr>
          <p:cNvSpPr txBox="1"/>
          <p:nvPr/>
        </p:nvSpPr>
        <p:spPr>
          <a:xfrm>
            <a:off x="8507402" y="6172169"/>
            <a:ext cx="302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Figure 38. </a:t>
            </a:r>
            <a:r>
              <a:rPr lang="en-US" sz="1000" dirty="0"/>
              <a:t>Chromatogram of 25 ppm </a:t>
            </a:r>
            <a:r>
              <a:rPr lang="en-US" sz="1000" dirty="0" err="1"/>
              <a:t>CBg</a:t>
            </a:r>
            <a:r>
              <a:rPr lang="en-US" sz="1000" dirty="0"/>
              <a:t> stock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5BA515-9CD1-CCCF-44DE-EC010C62EF25}"/>
              </a:ext>
            </a:extLst>
          </p:cNvPr>
          <p:cNvSpPr txBox="1"/>
          <p:nvPr/>
        </p:nvSpPr>
        <p:spPr>
          <a:xfrm>
            <a:off x="4849037" y="6484301"/>
            <a:ext cx="34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Retention Time: 1.74 min</a:t>
            </a:r>
          </a:p>
        </p:txBody>
      </p:sp>
    </p:spTree>
    <p:extLst>
      <p:ext uri="{BB962C8B-B14F-4D97-AF65-F5344CB8AC3E}">
        <p14:creationId xmlns:p14="http://schemas.microsoft.com/office/powerpoint/2010/main" val="291213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8560A-14A9-BBF2-394D-8F779BA28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AE5AE422-16E1-A95D-43E0-22CE22EC4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66AE7BD-573A-2CF2-2B42-E010D6601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5220A-0B01-FB95-77D0-71F97D08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013D6-EC64-C8CA-A600-4316BFDEF87D}"/>
              </a:ext>
            </a:extLst>
          </p:cNvPr>
          <p:cNvSpPr txBox="1"/>
          <p:nvPr/>
        </p:nvSpPr>
        <p:spPr>
          <a:xfrm>
            <a:off x="2209800" y="6065936"/>
            <a:ext cx="749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Figure 39. </a:t>
            </a:r>
            <a:r>
              <a:rPr lang="en-US" sz="1400" dirty="0"/>
              <a:t>Calibration curve of CBD and CBG standards using 85/15 solvent ratio obtained by LC-MS.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FFC868-2E8A-01F0-BAB3-537D95858DB9}"/>
              </a:ext>
            </a:extLst>
          </p:cNvPr>
          <p:cNvSpPr/>
          <p:nvPr/>
        </p:nvSpPr>
        <p:spPr>
          <a:xfrm>
            <a:off x="613864" y="2682432"/>
            <a:ext cx="1504709" cy="1493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E8A366-D5ED-89FD-804C-CE609D110A61}"/>
              </a:ext>
            </a:extLst>
          </p:cNvPr>
          <p:cNvSpPr txBox="1"/>
          <p:nvPr/>
        </p:nvSpPr>
        <p:spPr>
          <a:xfrm>
            <a:off x="613864" y="3105834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85/15 Solvent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B74B7-4172-0C99-7A8B-46F82D82A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0194"/>
            <a:ext cx="7772400" cy="56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0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14506-354D-C860-364E-DD97EC9F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8E1AF3-DB03-F280-D934-D9EAE27C7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E9A22-A06F-2E81-4182-8DA9F77E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E861CA-DE86-E4F6-CF43-3269D2B7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Mobile Phase 80/20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DAF56-E729-6574-CA2D-60A84FD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85% 0.1% formic acid in water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15% 0.1% formic acid in acetonitrile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8EA89-050F-C528-9481-6300C4A8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A70D5C2-567D-2645-A26C-1D9733730C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Checkmark outline">
            <a:extLst>
              <a:ext uri="{FF2B5EF4-FFF2-40B4-BE49-F238E27FC236}">
                <a16:creationId xmlns:a16="http://schemas.microsoft.com/office/drawing/2014/main" id="{DF70CFB3-D1B7-4217-B25C-800810F14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3262" y="1156261"/>
            <a:ext cx="4545475" cy="45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2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AA9802-0575-B7DC-68AC-049D827E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use this to separate a mixture of CBD and CBG?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573C4-7008-303B-620B-D8545AC5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8E554-08DE-10BA-5455-BD8F4F6EE1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548" y="1690688"/>
            <a:ext cx="6381310" cy="36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3733E-49BA-A16C-C88E-E31775E9AFB7}"/>
              </a:ext>
            </a:extLst>
          </p:cNvPr>
          <p:cNvSpPr txBox="1"/>
          <p:nvPr/>
        </p:nvSpPr>
        <p:spPr>
          <a:xfrm>
            <a:off x="4680995" y="5367258"/>
            <a:ext cx="506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Figure 40.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20ppm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CBD and CBG mix chromatogram using 80/20 solvent ratio.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MS PGothic" pitchFamily="34" charset="-128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38CA5-E616-6332-2543-F89B2C384B58}"/>
              </a:ext>
            </a:extLst>
          </p:cNvPr>
          <p:cNvGrpSpPr/>
          <p:nvPr/>
        </p:nvGrpSpPr>
        <p:grpSpPr>
          <a:xfrm>
            <a:off x="641430" y="3013501"/>
            <a:ext cx="2352856" cy="830997"/>
            <a:chOff x="16483791" y="11831371"/>
            <a:chExt cx="4347992" cy="1535653"/>
          </a:xfrm>
        </p:grpSpPr>
        <p:pic>
          <p:nvPicPr>
            <p:cNvPr id="18" name="Picture 17" descr="A picture containing food storage containers, lid, water bottle, plastic bottle&#10;&#10;Description automatically generated">
              <a:extLst>
                <a:ext uri="{FF2B5EF4-FFF2-40B4-BE49-F238E27FC236}">
                  <a16:creationId xmlns:a16="http://schemas.microsoft.com/office/drawing/2014/main" id="{F716548F-DC37-A036-C985-A022F5018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4" b="97811" l="6416" r="91372">
                          <a14:foregroundMark x1="14602" y1="4291" x2="52212" y2="5166"/>
                          <a14:foregroundMark x1="52212" y1="5166" x2="71681" y2="7881"/>
                          <a14:foregroundMark x1="71681" y1="7881" x2="71903" y2="14799"/>
                          <a14:foregroundMark x1="71903" y1="14799" x2="51327" y2="15587"/>
                          <a14:foregroundMark x1="51327" y1="15587" x2="14159" y2="11996"/>
                          <a14:foregroundMark x1="44248" y1="7093" x2="25885" y2="6830"/>
                          <a14:foregroundMark x1="25885" y1="6830" x2="38496" y2="2014"/>
                          <a14:foregroundMark x1="38496" y1="2014" x2="59735" y2="1839"/>
                          <a14:foregroundMark x1="59735" y1="1839" x2="77655" y2="4028"/>
                          <a14:foregroundMark x1="77655" y1="4028" x2="84513" y2="5692"/>
                          <a14:foregroundMark x1="7965" y1="27933" x2="7965" y2="70665"/>
                          <a14:foregroundMark x1="86283" y1="30736" x2="87389" y2="94046"/>
                          <a14:foregroundMark x1="87389" y1="94046" x2="49115" y2="97986"/>
                          <a14:foregroundMark x1="49115" y1="97986" x2="29646" y2="97636"/>
                          <a14:foregroundMark x1="24628" y1="96974" x2="12389" y2="95359"/>
                          <a14:foregroundMark x1="12389" y1="95359" x2="8566" y2="94195"/>
                          <a14:foregroundMark x1="40265" y1="19177" x2="52655" y2="20578"/>
                          <a14:foregroundMark x1="18805" y1="97373" x2="25221" y2="97811"/>
                          <a14:foregroundMark x1="9956" y1="95271" x2="8850" y2="93958"/>
                          <a14:foregroundMark x1="7965" y1="91243" x2="9735" y2="94658"/>
                          <a14:foregroundMark x1="21018" y1="2189" x2="37832" y2="1664"/>
                          <a14:foregroundMark x1="37832" y1="1664" x2="44248" y2="1839"/>
                          <a14:foregroundMark x1="88053" y1="25306" x2="91372" y2="38529"/>
                          <a14:foregroundMark x1="9292" y1="25744" x2="21266" y2="21587"/>
                          <a14:foregroundMark x1="28295" y1="16474" x2="28540" y2="16287"/>
                          <a14:foregroundMark x1="10398" y1="24869" x2="20354" y2="21454"/>
                          <a14:foregroundMark x1="15708" y1="22504" x2="12168" y2="23993"/>
                          <a14:foregroundMark x1="71903" y1="19440" x2="86062" y2="22942"/>
                          <a14:foregroundMark x1="22788" y1="21278" x2="27655" y2="19790"/>
                          <a14:backgroundMark x1="4867" y1="93783" x2="4867" y2="93783"/>
                          <a14:backgroundMark x1="23483" y1="98774" x2="26549" y2="98774"/>
                          <a14:backgroundMark x1="24051" y1="98459" x2="27212" y2="98949"/>
                          <a14:backgroundMark x1="21427" y1="20483" x2="23480" y2="19936"/>
                          <a14:backgroundMark x1="15487" y1="22067" x2="18223" y2="21338"/>
                          <a14:backgroundMark x1="27212" y1="16462" x2="27351" y2="18496"/>
                          <a14:backgroundMark x1="26770" y1="18025" x2="26770" y2="18476"/>
                          <a14:backgroundMark x1="26770" y1="16112" x2="26770" y2="17259"/>
                          <a14:backgroundMark x1="22124" y1="20665" x2="26770" y2="16637"/>
                          <a14:backgroundMark x1="22345" y1="20315" x2="26106" y2="18039"/>
                          <a14:backgroundMark x1="26770" y1="16375" x2="25885" y2="18476"/>
                          <a14:backgroundMark x1="22124" y1="20140" x2="24644" y2="19641"/>
                          <a14:backgroundMark x1="24115" y1="18827" x2="26327" y2="19089"/>
                          <a14:backgroundMark x1="25000" y1="19264" x2="25846" y2="194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83791" y="12040854"/>
              <a:ext cx="519259" cy="13119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2D4529-5342-A309-D786-DFB8FD28872C}"/>
                </a:ext>
              </a:extLst>
            </p:cNvPr>
            <p:cNvSpPr txBox="1"/>
            <p:nvPr/>
          </p:nvSpPr>
          <p:spPr>
            <a:xfrm>
              <a:off x="17261630" y="11831371"/>
              <a:ext cx="3570153" cy="15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0" dirty="0">
                  <a:latin typeface="Palatino Linotype" panose="02040502050505030304" pitchFamily="18" charset="0"/>
                </a:rPr>
                <a:t>20 ppm</a:t>
              </a:r>
              <a:r>
                <a:rPr lang="en-US" sz="2400" dirty="0">
                  <a:latin typeface="Palatino Linotype" panose="02040502050505030304" pitchFamily="18" charset="0"/>
                </a:rPr>
                <a:t> CBD</a:t>
              </a:r>
            </a:p>
            <a:p>
              <a:pPr algn="ctr"/>
              <a:r>
                <a:rPr lang="en-US" sz="2400" b="0" dirty="0">
                  <a:latin typeface="Palatino Linotype" panose="02040502050505030304" pitchFamily="18" charset="0"/>
                </a:rPr>
                <a:t>20 ppm CBG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0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5071B1-4785-33A1-447C-777561EDC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262C8-F247-CB64-F757-9E27B113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use this to separate a mixture of CBD and CBG?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56B-7FFC-8319-F58B-190ABBD2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5EAFC-0D6C-2DC5-965B-11890779EF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69" y="1852243"/>
            <a:ext cx="5238433" cy="247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7C7AC-7AE7-A35C-33BD-A61FE23F38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902" y="1866246"/>
            <a:ext cx="5971898" cy="24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6529E-5BCD-C6F8-E0B2-FF5CAC126C38}"/>
              </a:ext>
            </a:extLst>
          </p:cNvPr>
          <p:cNvSpPr txBox="1"/>
          <p:nvPr/>
        </p:nvSpPr>
        <p:spPr>
          <a:xfrm>
            <a:off x="5732099" y="4312394"/>
            <a:ext cx="6515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Figure 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4</a:t>
            </a:r>
            <a:r>
              <a:rPr lang="en-US" sz="1400" b="1" dirty="0">
                <a:solidFill>
                  <a:prstClr val="black"/>
                </a:solidFill>
                <a:latin typeface="Palatino Linotype"/>
                <a:ea typeface="MS PGothic" pitchFamily="34" charset="-128"/>
              </a:rPr>
              <a:t>2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. </a:t>
            </a:r>
            <a:r>
              <a:rPr lang="en-US" sz="1400" b="0" baseline="0" dirty="0">
                <a:solidFill>
                  <a:prstClr val="black"/>
                </a:solidFill>
                <a:latin typeface="Palatino Linotype"/>
              </a:rPr>
              <a:t>Mix Sample CBG Mass Spectrum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MS PGothic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18457-EDDD-FD8D-FDE4-AAE894BE90F8}"/>
              </a:ext>
            </a:extLst>
          </p:cNvPr>
          <p:cNvSpPr txBox="1"/>
          <p:nvPr/>
        </p:nvSpPr>
        <p:spPr>
          <a:xfrm>
            <a:off x="443469" y="4327067"/>
            <a:ext cx="5740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Figure 41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. </a:t>
            </a:r>
            <a:r>
              <a:rPr lang="en-US" sz="1400" b="0" baseline="0" dirty="0">
                <a:solidFill>
                  <a:prstClr val="black"/>
                </a:solidFill>
                <a:latin typeface="Palatino Linotype"/>
              </a:rPr>
              <a:t>Mix Sample CBD Mass Spectrum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MS PGothic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C3B40-7994-EBDB-55B1-F65BAF36F83B}"/>
              </a:ext>
            </a:extLst>
          </p:cNvPr>
          <p:cNvSpPr txBox="1"/>
          <p:nvPr/>
        </p:nvSpPr>
        <p:spPr>
          <a:xfrm>
            <a:off x="3308633" y="214934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315.2614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FA570-5808-86C2-7E04-F9ABDC33EA6E}"/>
              </a:ext>
            </a:extLst>
          </p:cNvPr>
          <p:cNvSpPr txBox="1"/>
          <p:nvPr/>
        </p:nvSpPr>
        <p:spPr>
          <a:xfrm>
            <a:off x="9099783" y="208521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317.2755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3134F-21E4-9B63-5F75-DDE2D96D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44" y="4663520"/>
            <a:ext cx="23876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4A53B-C22D-1326-1909-3A75D5E3C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693" y="4663520"/>
            <a:ext cx="3479020" cy="1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4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FC8EC-F69C-3372-EE9E-5160A1E1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Conclusions and Future Work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B2CF6-CF9E-C850-5FA0-BFCE980CF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anchor="t">
            <a:normAutofit lnSpcReduction="10000"/>
          </a:bodyPr>
          <a:lstStyle/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CBD and CBG standards ranging from 5 ppm to 25 ppm were able to be detected individually.</a:t>
            </a: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b="0" baseline="0" dirty="0">
                <a:latin typeface="+mn-lt"/>
                <a:cs typeface="Calibri" panose="020F0502020204030204" pitchFamily="34" charset="0"/>
              </a:rPr>
              <a:t>CBD and CBG were able to be detected in a sample containing both compounds.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Calibri" panose="020F0502020204030204" pitchFamily="34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b="0" baseline="0" dirty="0">
                <a:latin typeface="+mn-lt"/>
                <a:cs typeface="Calibri" panose="020F0502020204030204" pitchFamily="34" charset="0"/>
              </a:rPr>
              <a:t>The method was optimized to yield sharp peaks.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+mn-lt"/>
              <a:cs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Future Directions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Calibri" panose="020F0502020204030204" pitchFamily="34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baseline="0" dirty="0">
                <a:latin typeface="+mn-lt"/>
                <a:cs typeface="Calibri" panose="020F0502020204030204" pitchFamily="34" charset="0"/>
              </a:rPr>
              <a:t>Test the stability of CBG in different conditions.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Test the kinetics of conversion of CBG to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Δ9-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Tetrahydrocannabinol (THC).</a:t>
            </a: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" panose="020F0502020204030204" pitchFamily="34" charset="0"/>
              </a:rPr>
              <a:t>Optimize the method for the separation of the CBD and CBG peaks.</a:t>
            </a: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cs typeface="Calibri" panose="020F0502020204030204" pitchFamily="34" charset="0"/>
              </a:rPr>
              <a:t>Test for detection of CBD in pet food products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8B900-AA49-9937-6BAD-3DAF890D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4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F80B4-7978-7CDB-F6B5-9308E13B9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5410127-8443-560C-EE2F-0F580616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25" descr="A close-up of a plant&#10;&#10;Description automatically generated">
            <a:extLst>
              <a:ext uri="{FF2B5EF4-FFF2-40B4-BE49-F238E27FC236}">
                <a16:creationId xmlns:a16="http://schemas.microsoft.com/office/drawing/2014/main" id="{23A5E9EC-E504-794A-5C06-E2D8AA8D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800" r="-2" b="2081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9" name="Picture 28" descr="A close-up of a plant&#10;&#10;Description automatically generated">
            <a:extLst>
              <a:ext uri="{FF2B5EF4-FFF2-40B4-BE49-F238E27FC236}">
                <a16:creationId xmlns:a16="http://schemas.microsoft.com/office/drawing/2014/main" id="{40481086-5A98-99C0-D3B2-CB6A9BFF9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583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E3C6939F-EA2B-D600-317E-0390D7C74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977DD1E2-B52E-FED2-FD50-B5A712E9F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2C35D-A3DA-8CF3-E098-7B524E0E9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Introduction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0D67FC-A852-A309-9A17-263066743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6A5A3DB-20FA-7EBC-49F2-9A6158A3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1CA56B-DFAF-E0A9-A72D-A8B3180A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F75518AF-08BB-3789-76AE-FA3C971D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Classes of Cannabinoids found in Cannabis:</a:t>
            </a:r>
          </a:p>
          <a:p>
            <a:pPr lvl="1"/>
            <a:r>
              <a:rPr lang="en-US" sz="1600" b="1" dirty="0" err="1"/>
              <a:t>Cannabigerols</a:t>
            </a:r>
            <a:r>
              <a:rPr lang="en-US" sz="1600" b="1" dirty="0"/>
              <a:t> (CBG)</a:t>
            </a:r>
          </a:p>
          <a:p>
            <a:pPr lvl="1"/>
            <a:r>
              <a:rPr lang="en-US" sz="1600" b="1" dirty="0"/>
              <a:t>Cannabidiol (CBD)</a:t>
            </a:r>
          </a:p>
          <a:p>
            <a:pPr lvl="1"/>
            <a:r>
              <a:rPr lang="en-US" sz="1600" dirty="0"/>
              <a:t>Tetrahydrocannabinol (THC)</a:t>
            </a:r>
          </a:p>
          <a:p>
            <a:pPr lvl="1"/>
            <a:r>
              <a:rPr lang="en-US" sz="1600" dirty="0" err="1"/>
              <a:t>Cannabichromenes</a:t>
            </a:r>
            <a:r>
              <a:rPr lang="en-US" sz="1600" dirty="0"/>
              <a:t> (CBC)</a:t>
            </a:r>
          </a:p>
          <a:p>
            <a:pPr lvl="1"/>
            <a:r>
              <a:rPr lang="en-US" sz="1600" dirty="0"/>
              <a:t>Cannabinol (CBN)</a:t>
            </a:r>
          </a:p>
          <a:p>
            <a:pPr lvl="1"/>
            <a:r>
              <a:rPr lang="en-US" sz="1600" dirty="0" err="1"/>
              <a:t>Cannabinodiol</a:t>
            </a:r>
            <a:r>
              <a:rPr lang="en-US" sz="1600" dirty="0"/>
              <a:t> (CBDL)</a:t>
            </a:r>
          </a:p>
          <a:p>
            <a:pPr lvl="1"/>
            <a:r>
              <a:rPr lang="en-US" sz="1600" dirty="0" err="1"/>
              <a:t>Cannabicyclol</a:t>
            </a:r>
            <a:r>
              <a:rPr lang="en-US" sz="1600" dirty="0"/>
              <a:t> (CBL)</a:t>
            </a:r>
          </a:p>
          <a:p>
            <a:pPr lvl="1"/>
            <a:r>
              <a:rPr lang="en-US" sz="1600" dirty="0" err="1"/>
              <a:t>Cannabielsoin</a:t>
            </a:r>
            <a:r>
              <a:rPr lang="en-US" sz="1600" dirty="0"/>
              <a:t> (CBE)</a:t>
            </a:r>
          </a:p>
          <a:p>
            <a:pPr lvl="1"/>
            <a:r>
              <a:rPr lang="en-US" sz="1600" dirty="0" err="1"/>
              <a:t>Cannabitriol</a:t>
            </a:r>
            <a:r>
              <a:rPr lang="en-US" sz="1600" dirty="0"/>
              <a:t> (CBT)</a:t>
            </a:r>
          </a:p>
          <a:p>
            <a:pPr lvl="1"/>
            <a:endParaRPr lang="en-US" sz="16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1FE034-E2EE-9714-5538-D2CC1C3C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8FE2B7-C839-336F-629F-84AC68A108A4}"/>
              </a:ext>
            </a:extLst>
          </p:cNvPr>
          <p:cNvSpPr txBox="1"/>
          <p:nvPr/>
        </p:nvSpPr>
        <p:spPr>
          <a:xfrm>
            <a:off x="9602830" y="6870700"/>
            <a:ext cx="258917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growery.org/forums/showflat.php/Number/6298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677CB0-1705-B34D-C73D-BDA43F35684D}"/>
              </a:ext>
            </a:extLst>
          </p:cNvPr>
          <p:cNvSpPr txBox="1"/>
          <p:nvPr/>
        </p:nvSpPr>
        <p:spPr>
          <a:xfrm>
            <a:off x="7000960" y="6870700"/>
            <a:ext cx="258917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medicaljane.com/review/the-haze-cannabis-strain-is-a-classic-sativ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64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26ED2-2F8D-73D1-2632-614E6A7E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anchor="b">
            <a:normAutofit/>
          </a:bodyPr>
          <a:lstStyle/>
          <a:p>
            <a:r>
              <a:rPr lang="en-US" sz="3400" dirty="0"/>
              <a:t>Acknowledgements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Content Placeholder 1033">
            <a:extLst>
              <a:ext uri="{FF2B5EF4-FFF2-40B4-BE49-F238E27FC236}">
                <a16:creationId xmlns:a16="http://schemas.microsoft.com/office/drawing/2014/main" id="{D9A7DC06-4DC8-A546-387B-E96C6754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 fontScale="70000" lnSpcReduction="20000"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baseline="0" dirty="0">
                <a:solidFill>
                  <a:prstClr val="black"/>
                </a:solidFill>
                <a:latin typeface="Palatino Linotype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MS PGothic" pitchFamily="34" charset="-128"/>
                <a:cs typeface="+mn-cs"/>
              </a:rPr>
              <a:t> would like to thank  Dr. Kingsley Donkor for his guidance and support.</a:t>
            </a:r>
          </a:p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sz="2400" b="0" baseline="0" dirty="0">
                <a:solidFill>
                  <a:prstClr val="black"/>
                </a:solidFill>
                <a:latin typeface="Palatino Linotype"/>
              </a:rPr>
              <a:t>I would also like to thank Carla Figueroa for her help with this project, Western Diversification Canada for the purchase of the LC-MS, and TRU Department of Chemistry for resources. </a:t>
            </a:r>
          </a:p>
          <a:p>
            <a:endParaRPr lang="en-US" sz="22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F1DDEAB-5B38-00CF-34CF-9F62DB9D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2624" y="342900"/>
            <a:ext cx="3099816" cy="30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C Western Economic Diversification ...">
            <a:extLst>
              <a:ext uri="{FF2B5EF4-FFF2-40B4-BE49-F238E27FC236}">
                <a16:creationId xmlns:a16="http://schemas.microsoft.com/office/drawing/2014/main" id="{72AB653F-DA98-F9BD-D332-A32A120C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7888" y="898780"/>
            <a:ext cx="3785616" cy="117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31C0511-6F68-2F18-152E-42CDFC14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587" y="3547293"/>
            <a:ext cx="3099816" cy="163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9A8C32-FA22-6133-AC5E-E00291C2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3521" y="2971759"/>
            <a:ext cx="3254350" cy="32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A2D34-43F3-FB23-DE7A-E8FF11AA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5071E-313D-1958-9F10-262A7C56267E}"/>
              </a:ext>
            </a:extLst>
          </p:cNvPr>
          <p:cNvSpPr txBox="1"/>
          <p:nvPr/>
        </p:nvSpPr>
        <p:spPr>
          <a:xfrm>
            <a:off x="5098473" y="3442716"/>
            <a:ext cx="256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Kingsley Donkor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F6312-4390-707A-1E62-343965E50B46}"/>
              </a:ext>
            </a:extLst>
          </p:cNvPr>
          <p:cNvSpPr txBox="1"/>
          <p:nvPr/>
        </p:nvSpPr>
        <p:spPr>
          <a:xfrm>
            <a:off x="8610599" y="6193566"/>
            <a:ext cx="234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Carla Figueroa</a:t>
            </a:r>
          </a:p>
        </p:txBody>
      </p:sp>
      <p:pic>
        <p:nvPicPr>
          <p:cNvPr id="8" name="Picture 8" descr="Engineering Research Council ...">
            <a:extLst>
              <a:ext uri="{FF2B5EF4-FFF2-40B4-BE49-F238E27FC236}">
                <a16:creationId xmlns:a16="http://schemas.microsoft.com/office/drawing/2014/main" id="{1A41F277-422F-70BF-47B8-D3B5EFC9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47" y="4816254"/>
            <a:ext cx="4019535" cy="17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55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FC4F6-A861-E844-B2D7-61A8A1A8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94120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/>
              <a:t>Sample Mix of CBD and CBG using 90/10 Solvent Ratio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4446C-753D-437E-82FF-AFB7810AA7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7717" y="998474"/>
            <a:ext cx="5069590" cy="234468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702D9-68FA-CA20-527C-11DE1814AE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507" y="711471"/>
            <a:ext cx="5065776" cy="29186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A18DC-D503-504E-4A33-9D47AEB0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5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53471-B91D-A013-6C48-FE8AA6E7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94120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dirty="0"/>
              <a:t>Sample Mix of CBD and CBG using 90/10 Solvent Ratio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5A780-6532-8FEB-B4FA-08E277C30A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7717" y="970125"/>
            <a:ext cx="5069590" cy="240138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E12BF-56CA-C254-4D70-D918FCB75A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507" y="711471"/>
            <a:ext cx="5065776" cy="29186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754E-D4E2-22D5-DCF5-DF9BC645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8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41F85-0263-5E39-56A4-A9B8C3AC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94120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/>
              <a:t>Sample Mix of CBD and CBG using 60/40 Solvent Ratio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4A5D3-3872-1F6D-F682-E1AF0FC561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7717" y="970125"/>
            <a:ext cx="5069590" cy="240138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19E6F-735F-1708-AF72-07AABF1352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8507" y="711471"/>
            <a:ext cx="5065776" cy="29186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50142-4DB6-EF75-E25E-58167F25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0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670F-4654-7B40-C9CA-ACD1E981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60/40 CBD and CBG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0090A-36BB-8C71-59B5-294EFF3E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52C0F-5601-A76A-8E39-1968B89470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50888" y="2513746"/>
            <a:ext cx="2146027" cy="123645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53CD7-DB68-FA50-39F4-AE774EB921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10950" y="2513746"/>
            <a:ext cx="2146027" cy="123645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D31C5-2D40-3D89-6FDC-618CC853E0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71012" y="2513745"/>
            <a:ext cx="2146027" cy="123645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CB562A-BC5D-02C0-B671-53BBD9AE04B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634826" y="2513745"/>
            <a:ext cx="2146027" cy="123645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5AD25-9A40-4E44-729E-F2D792A773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36502" y="3885201"/>
            <a:ext cx="2060413" cy="118712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0CC89-0324-2952-F333-71FCA50C7B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96564" y="3885135"/>
            <a:ext cx="2146026" cy="1236452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64F5B-A5D8-1C42-A5A1-CD497A30B2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271012" y="3924648"/>
            <a:ext cx="2060415" cy="118712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35DA8-6F97-671F-A16C-AB4AD94C4FD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634826" y="3885135"/>
            <a:ext cx="2146027" cy="123645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B0C787-9424-4ACF-3628-B3312A61020D}"/>
              </a:ext>
            </a:extLst>
          </p:cNvPr>
          <p:cNvSpPr txBox="1"/>
          <p:nvPr/>
        </p:nvSpPr>
        <p:spPr>
          <a:xfrm>
            <a:off x="2356465" y="533830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AB1A0-7248-E988-2342-82D5A124B128}"/>
              </a:ext>
            </a:extLst>
          </p:cNvPr>
          <p:cNvSpPr txBox="1"/>
          <p:nvPr/>
        </p:nvSpPr>
        <p:spPr>
          <a:xfrm>
            <a:off x="4702141" y="531753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6B31D-6C91-9C1C-4A0C-AC815CF07F74}"/>
              </a:ext>
            </a:extLst>
          </p:cNvPr>
          <p:cNvSpPr txBox="1"/>
          <p:nvPr/>
        </p:nvSpPr>
        <p:spPr>
          <a:xfrm>
            <a:off x="6876589" y="533830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ppm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8AB122-5049-0543-5B26-36FCDFF3999D}"/>
              </a:ext>
            </a:extLst>
          </p:cNvPr>
          <p:cNvSpPr txBox="1"/>
          <p:nvPr/>
        </p:nvSpPr>
        <p:spPr>
          <a:xfrm>
            <a:off x="9246127" y="533830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ppm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7BE9A-DEB6-96F6-18E9-9DE7BFE6828D}"/>
              </a:ext>
            </a:extLst>
          </p:cNvPr>
          <p:cNvSpPr txBox="1"/>
          <p:nvPr/>
        </p:nvSpPr>
        <p:spPr>
          <a:xfrm>
            <a:off x="630635" y="278949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E1ED3-F4AF-11BC-47B9-D6C5AF684A2A}"/>
              </a:ext>
            </a:extLst>
          </p:cNvPr>
          <p:cNvSpPr txBox="1"/>
          <p:nvPr/>
        </p:nvSpPr>
        <p:spPr>
          <a:xfrm>
            <a:off x="692035" y="423832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E1E59-A2DF-391C-91A1-BC414E0E64C4}"/>
              </a:ext>
            </a:extLst>
          </p:cNvPr>
          <p:cNvSpPr txBox="1"/>
          <p:nvPr/>
        </p:nvSpPr>
        <p:spPr>
          <a:xfrm>
            <a:off x="472733" y="4537150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6.12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5D33B-4209-C11B-B20D-26B57478702C}"/>
              </a:ext>
            </a:extLst>
          </p:cNvPr>
          <p:cNvSpPr txBox="1"/>
          <p:nvPr/>
        </p:nvSpPr>
        <p:spPr>
          <a:xfrm>
            <a:off x="323916" y="3139513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2.76 min</a:t>
            </a:r>
          </a:p>
        </p:txBody>
      </p:sp>
    </p:spTree>
    <p:extLst>
      <p:ext uri="{BB962C8B-B14F-4D97-AF65-F5344CB8AC3E}">
        <p14:creationId xmlns:p14="http://schemas.microsoft.com/office/powerpoint/2010/main" val="509611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988F-8BAF-B1CD-E3DC-B263F145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80/20 CBD and CBG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E6A0-9639-13C0-BAEA-2F392F0D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CFD18-7650-B6A1-B246-DF2042E5BD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6023" y="2496494"/>
            <a:ext cx="2015254" cy="11611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E008F-999B-8221-FE78-2F472253B8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36318" y="2496494"/>
            <a:ext cx="2015254" cy="116110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317D6-3F60-894C-5FE6-E1955BB8D4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56612" y="2496493"/>
            <a:ext cx="2007677" cy="115674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73DBA-9226-E63E-F78A-D2D953622C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369329" y="2496492"/>
            <a:ext cx="2007677" cy="115674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E6B2D3-DF79-EDCE-0B70-DC24CEB62E9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16022" y="3787710"/>
            <a:ext cx="1927583" cy="111059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AC6939-0507-5D12-50C5-69D2882B23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40107" y="3741564"/>
            <a:ext cx="2007676" cy="115674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7C4E54-AD0B-C46B-E8A6-2B8B1137AFA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56611" y="3781076"/>
            <a:ext cx="2007675" cy="115674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8B7924-4EC8-8D4A-2007-B53E1E4CE0A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369329" y="3733013"/>
            <a:ext cx="2091095" cy="1204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B76BE-B6E8-86D6-CF77-3D14DC2B0407}"/>
              </a:ext>
            </a:extLst>
          </p:cNvPr>
          <p:cNvSpPr txBox="1"/>
          <p:nvPr/>
        </p:nvSpPr>
        <p:spPr>
          <a:xfrm>
            <a:off x="2182845" y="509690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46B5D-432C-5F5A-2E4F-13242E8F41EC}"/>
              </a:ext>
            </a:extLst>
          </p:cNvPr>
          <p:cNvSpPr txBox="1"/>
          <p:nvPr/>
        </p:nvSpPr>
        <p:spPr>
          <a:xfrm>
            <a:off x="4528521" y="507613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1FA61-5226-8DE9-C2EA-106750B053BD}"/>
              </a:ext>
            </a:extLst>
          </p:cNvPr>
          <p:cNvSpPr txBox="1"/>
          <p:nvPr/>
        </p:nvSpPr>
        <p:spPr>
          <a:xfrm>
            <a:off x="6702969" y="509690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ppm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4094C-DF52-5761-D520-F1C1D5164C23}"/>
              </a:ext>
            </a:extLst>
          </p:cNvPr>
          <p:cNvSpPr txBox="1"/>
          <p:nvPr/>
        </p:nvSpPr>
        <p:spPr>
          <a:xfrm>
            <a:off x="9072507" y="509690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ppm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9D168-A8BA-7A9B-C958-B6162D39F476}"/>
              </a:ext>
            </a:extLst>
          </p:cNvPr>
          <p:cNvSpPr txBox="1"/>
          <p:nvPr/>
        </p:nvSpPr>
        <p:spPr>
          <a:xfrm>
            <a:off x="630635" y="278949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55333-EF69-18C2-980F-E50E3BE4C535}"/>
              </a:ext>
            </a:extLst>
          </p:cNvPr>
          <p:cNvSpPr txBox="1"/>
          <p:nvPr/>
        </p:nvSpPr>
        <p:spPr>
          <a:xfrm>
            <a:off x="692035" y="423832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B4E9F0-BCD5-9139-0CAA-1D2281DD6AEA}"/>
              </a:ext>
            </a:extLst>
          </p:cNvPr>
          <p:cNvSpPr txBox="1"/>
          <p:nvPr/>
        </p:nvSpPr>
        <p:spPr>
          <a:xfrm>
            <a:off x="472733" y="4537150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3.56 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F7D4A-3BD5-0AB5-E057-1EFB5D5B6C32}"/>
              </a:ext>
            </a:extLst>
          </p:cNvPr>
          <p:cNvSpPr txBox="1"/>
          <p:nvPr/>
        </p:nvSpPr>
        <p:spPr>
          <a:xfrm>
            <a:off x="323916" y="3139513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5.13 min</a:t>
            </a:r>
          </a:p>
        </p:txBody>
      </p:sp>
    </p:spTree>
    <p:extLst>
      <p:ext uri="{BB962C8B-B14F-4D97-AF65-F5344CB8AC3E}">
        <p14:creationId xmlns:p14="http://schemas.microsoft.com/office/powerpoint/2010/main" val="3373399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0FF0-67F8-53D1-C226-D41161DE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90/10 CBD and CBG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020D6-993C-65D6-FF7A-813B4D8D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35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DAE88A3-5B7C-C383-9C50-D939DA7C78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15994" y="2369636"/>
            <a:ext cx="2300691" cy="132556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E36C2-CC1B-3B20-2845-4C4D698CEF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26740" y="2369636"/>
            <a:ext cx="2300691" cy="132556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A4DA6-58FD-C829-6062-54BE6C2CE0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15994" y="3816765"/>
            <a:ext cx="2300690" cy="13255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8D76A-119A-02C4-EDD1-DCAB1EA6572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26740" y="3790325"/>
            <a:ext cx="2300690" cy="13255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9AD5B-5AFB-91A8-DAF2-5DA14DEA7E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37486" y="2369636"/>
            <a:ext cx="2300691" cy="132556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7D70E-198E-9740-2583-A317B8F1F23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053109" y="2369636"/>
            <a:ext cx="2300691" cy="132556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E3955-BB9A-82E5-F7F1-DB67E378FA9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589925" y="3790325"/>
            <a:ext cx="2300689" cy="132556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B399A-EE09-B22C-CD44-00C45A91690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9053109" y="3790325"/>
            <a:ext cx="2300689" cy="132556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013B8D-769C-9D0B-2309-CB0DF7FA205D}"/>
              </a:ext>
            </a:extLst>
          </p:cNvPr>
          <p:cNvSpPr txBox="1"/>
          <p:nvPr/>
        </p:nvSpPr>
        <p:spPr>
          <a:xfrm>
            <a:off x="578734" y="295154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DC603-663D-5EAE-71EF-6A3EB50D611D}"/>
              </a:ext>
            </a:extLst>
          </p:cNvPr>
          <p:cNvSpPr txBox="1"/>
          <p:nvPr/>
        </p:nvSpPr>
        <p:spPr>
          <a:xfrm>
            <a:off x="578734" y="405113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13506-AEBB-B521-1120-0A8F0647E0B8}"/>
              </a:ext>
            </a:extLst>
          </p:cNvPr>
          <p:cNvSpPr txBox="1"/>
          <p:nvPr/>
        </p:nvSpPr>
        <p:spPr>
          <a:xfrm>
            <a:off x="2298903" y="547535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4A4AC-DFDF-63EC-31C1-92F5C76074A6}"/>
              </a:ext>
            </a:extLst>
          </p:cNvPr>
          <p:cNvSpPr txBox="1"/>
          <p:nvPr/>
        </p:nvSpPr>
        <p:spPr>
          <a:xfrm>
            <a:off x="4809649" y="547535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3A7F-A343-54E1-66E3-6E36CFDA986B}"/>
              </a:ext>
            </a:extLst>
          </p:cNvPr>
          <p:cNvSpPr txBox="1"/>
          <p:nvPr/>
        </p:nvSpPr>
        <p:spPr>
          <a:xfrm>
            <a:off x="7272833" y="547535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ppm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3C639-5DF2-86B5-FA43-54F4D2B60961}"/>
              </a:ext>
            </a:extLst>
          </p:cNvPr>
          <p:cNvSpPr txBox="1"/>
          <p:nvPr/>
        </p:nvSpPr>
        <p:spPr>
          <a:xfrm>
            <a:off x="9736017" y="547535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ppm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D79E8-E294-9BC9-6AC5-E63CD73850AC}"/>
              </a:ext>
            </a:extLst>
          </p:cNvPr>
          <p:cNvSpPr txBox="1"/>
          <p:nvPr/>
        </p:nvSpPr>
        <p:spPr>
          <a:xfrm>
            <a:off x="359432" y="4349965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3.78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CE6A5-96D2-07C9-9450-0A798E7745C7}"/>
              </a:ext>
            </a:extLst>
          </p:cNvPr>
          <p:cNvSpPr txBox="1"/>
          <p:nvPr/>
        </p:nvSpPr>
        <p:spPr>
          <a:xfrm>
            <a:off x="272015" y="3301558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4.21 min</a:t>
            </a:r>
          </a:p>
        </p:txBody>
      </p:sp>
    </p:spTree>
    <p:extLst>
      <p:ext uri="{BB962C8B-B14F-4D97-AF65-F5344CB8AC3E}">
        <p14:creationId xmlns:p14="http://schemas.microsoft.com/office/powerpoint/2010/main" val="3553217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49A1-2AED-B698-348D-A4FD2C9C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85/15 CBD and CBG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D5C91-E3FD-A0D4-043A-876DEA32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208A9-67CB-89B7-6E58-493E355AD0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30115" y="1950103"/>
            <a:ext cx="2079656" cy="119821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5BD11-DD7E-C392-BF0D-0E96F40E17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61912" y="1935294"/>
            <a:ext cx="2079656" cy="119821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730B8-F717-3AD0-F2D7-BFD9EC7038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93709" y="1935294"/>
            <a:ext cx="2079656" cy="119821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20DE1-143E-7EEB-5BC5-581E31B24F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025506" y="1950103"/>
            <a:ext cx="2079656" cy="119821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0E43E-4757-0498-E3B3-7BBC303855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13080" y="3405850"/>
            <a:ext cx="1996691" cy="115041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4085B4-6434-EE3A-AB8A-0F53187D8C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61912" y="3401262"/>
            <a:ext cx="2079656" cy="1198212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4B48D-BA42-B37A-BC1A-3434767E368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593709" y="3401262"/>
            <a:ext cx="2079656" cy="119821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C425D-0CA0-9E7D-888C-484B7696B2D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9025506" y="3405850"/>
            <a:ext cx="2079658" cy="119821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AF2AC2-B232-BF68-CDE4-57E37607E069}"/>
              </a:ext>
            </a:extLst>
          </p:cNvPr>
          <p:cNvSpPr txBox="1"/>
          <p:nvPr/>
        </p:nvSpPr>
        <p:spPr>
          <a:xfrm>
            <a:off x="2206306" y="492161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31873-F5DF-9E12-961C-2F55FDEFC73D}"/>
              </a:ext>
            </a:extLst>
          </p:cNvPr>
          <p:cNvSpPr txBox="1"/>
          <p:nvPr/>
        </p:nvSpPr>
        <p:spPr>
          <a:xfrm>
            <a:off x="4717052" y="492161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99DB5-9289-3827-78FE-20DAB6C9C6EE}"/>
              </a:ext>
            </a:extLst>
          </p:cNvPr>
          <p:cNvSpPr txBox="1"/>
          <p:nvPr/>
        </p:nvSpPr>
        <p:spPr>
          <a:xfrm>
            <a:off x="7180236" y="492161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ppm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9A3CA-6719-B69E-D3CD-1C3C6C782B7E}"/>
              </a:ext>
            </a:extLst>
          </p:cNvPr>
          <p:cNvSpPr txBox="1"/>
          <p:nvPr/>
        </p:nvSpPr>
        <p:spPr>
          <a:xfrm>
            <a:off x="9643420" y="492161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ppm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23C50B-4340-109D-4FBE-C91B633BF05E}"/>
              </a:ext>
            </a:extLst>
          </p:cNvPr>
          <p:cNvSpPr txBox="1"/>
          <p:nvPr/>
        </p:nvSpPr>
        <p:spPr>
          <a:xfrm>
            <a:off x="560492" y="237281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AA31A4-9FC1-2F5D-160E-6547E2C1C74D}"/>
              </a:ext>
            </a:extLst>
          </p:cNvPr>
          <p:cNvSpPr txBox="1"/>
          <p:nvPr/>
        </p:nvSpPr>
        <p:spPr>
          <a:xfrm>
            <a:off x="560492" y="347240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95EA5-8EA6-67BF-96CF-5B5D362BB4FD}"/>
              </a:ext>
            </a:extLst>
          </p:cNvPr>
          <p:cNvSpPr txBox="1"/>
          <p:nvPr/>
        </p:nvSpPr>
        <p:spPr>
          <a:xfrm>
            <a:off x="341190" y="3771231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1.74 min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68787-A91C-3BA9-476B-50E28A91FAF2}"/>
              </a:ext>
            </a:extLst>
          </p:cNvPr>
          <p:cNvSpPr txBox="1"/>
          <p:nvPr/>
        </p:nvSpPr>
        <p:spPr>
          <a:xfrm>
            <a:off x="253773" y="2722824"/>
            <a:ext cx="125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Avg RT: 2.43 min</a:t>
            </a:r>
          </a:p>
        </p:txBody>
      </p:sp>
    </p:spTree>
    <p:extLst>
      <p:ext uri="{BB962C8B-B14F-4D97-AF65-F5344CB8AC3E}">
        <p14:creationId xmlns:p14="http://schemas.microsoft.com/office/powerpoint/2010/main" val="241643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F4D4B-7CA1-3C3E-4155-07220822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95FD4-7EEA-87D9-D422-675E792B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2B731E-A4F3-7677-186E-89C2904B3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67215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707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CE917-FEBA-166C-0CAE-9C532D2D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77C41-040F-A287-66A9-B160F9BE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103" y="6359237"/>
            <a:ext cx="448056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855365-0EC9-706A-A742-0D1F0FA15EE2}"/>
              </a:ext>
            </a:extLst>
          </p:cNvPr>
          <p:cNvSpPr txBox="1"/>
          <p:nvPr/>
        </p:nvSpPr>
        <p:spPr>
          <a:xfrm>
            <a:off x="8518594" y="5690475"/>
            <a:ext cx="457176" cy="25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64208">
              <a:spcAft>
                <a:spcPts val="600"/>
              </a:spcAft>
            </a:pPr>
            <a:r>
              <a:rPr lang="en-US" sz="104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CBD</a:t>
            </a:r>
            <a:endParaRPr lang="en-US" sz="104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47376-028C-9EED-1B64-96BC8914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74" y="1853539"/>
            <a:ext cx="3479020" cy="158111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4449EF-50CB-7420-0D11-89B46AA90297}"/>
              </a:ext>
            </a:extLst>
          </p:cNvPr>
          <p:cNvCxnSpPr/>
          <p:nvPr/>
        </p:nvCxnSpPr>
        <p:spPr>
          <a:xfrm>
            <a:off x="5605821" y="2520707"/>
            <a:ext cx="861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65587E-097D-A0DE-5877-F862465C63C6}"/>
              </a:ext>
            </a:extLst>
          </p:cNvPr>
          <p:cNvSpPr txBox="1"/>
          <p:nvPr/>
        </p:nvSpPr>
        <p:spPr>
          <a:xfrm>
            <a:off x="5320936" y="2659742"/>
            <a:ext cx="1431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0352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decarboxylation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7BE943-9819-B41A-33B6-4691331E48DF}"/>
              </a:ext>
            </a:extLst>
          </p:cNvPr>
          <p:cNvSpPr txBox="1"/>
          <p:nvPr/>
        </p:nvSpPr>
        <p:spPr>
          <a:xfrm>
            <a:off x="2344671" y="3582390"/>
            <a:ext cx="542136" cy="253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0352">
              <a:spcAft>
                <a:spcPts val="600"/>
              </a:spcAft>
            </a:pPr>
            <a:r>
              <a:rPr lang="en-US" sz="104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CBGA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90F6B-0D5D-210F-80F7-C52F3BCC5014}"/>
              </a:ext>
            </a:extLst>
          </p:cNvPr>
          <p:cNvSpPr txBox="1"/>
          <p:nvPr/>
        </p:nvSpPr>
        <p:spPr>
          <a:xfrm>
            <a:off x="8398270" y="3407593"/>
            <a:ext cx="589075" cy="25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0352">
              <a:spcAft>
                <a:spcPts val="600"/>
              </a:spcAft>
            </a:pPr>
            <a:r>
              <a:rPr lang="en-US" sz="104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CBG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3FE2F5-DCFB-F162-E972-9E598B3F1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03" y="1958641"/>
            <a:ext cx="3803820" cy="15754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53F3F7-A3EA-E19E-25E9-7EB0133E5203}"/>
              </a:ext>
            </a:extLst>
          </p:cNvPr>
          <p:cNvSpPr txBox="1"/>
          <p:nvPr/>
        </p:nvSpPr>
        <p:spPr>
          <a:xfrm>
            <a:off x="6585" y="6576538"/>
            <a:ext cx="5433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Structures made using </a:t>
            </a:r>
            <a:r>
              <a:rPr lang="en-US" sz="1100" dirty="0" err="1"/>
              <a:t>ChemDoodle</a:t>
            </a:r>
            <a:r>
              <a:rPr lang="en-US" sz="1100" dirty="0"/>
              <a:t> adapted from figure from Technology Networks.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49F84E5-E72F-2585-A22B-9052F5255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883" y="4396712"/>
            <a:ext cx="2667000" cy="17145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70F959-C44F-C140-6414-632B66DE9F47}"/>
              </a:ext>
            </a:extLst>
          </p:cNvPr>
          <p:cNvCxnSpPr>
            <a:cxnSpLocks/>
          </p:cNvCxnSpPr>
          <p:nvPr/>
        </p:nvCxnSpPr>
        <p:spPr>
          <a:xfrm>
            <a:off x="2608095" y="3914802"/>
            <a:ext cx="7644" cy="4025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681B07F-5BA3-616A-1615-FEFB6E5EBB36}"/>
              </a:ext>
            </a:extLst>
          </p:cNvPr>
          <p:cNvSpPr txBox="1"/>
          <p:nvPr/>
        </p:nvSpPr>
        <p:spPr>
          <a:xfrm>
            <a:off x="2681196" y="3913249"/>
            <a:ext cx="1418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CBDA synthase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E170C14-C713-3A50-0199-AF37F5FB9A7D}"/>
              </a:ext>
            </a:extLst>
          </p:cNvPr>
          <p:cNvCxnSpPr/>
          <p:nvPr/>
        </p:nvCxnSpPr>
        <p:spPr>
          <a:xfrm>
            <a:off x="5545973" y="4901498"/>
            <a:ext cx="861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D40963-6513-6729-3503-E470E8B70D96}"/>
              </a:ext>
            </a:extLst>
          </p:cNvPr>
          <p:cNvSpPr txBox="1"/>
          <p:nvPr/>
        </p:nvSpPr>
        <p:spPr>
          <a:xfrm>
            <a:off x="5320936" y="4968165"/>
            <a:ext cx="1431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0352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decarboxylation</a:t>
            </a:r>
            <a:endParaRPr lang="en-US" sz="14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F4C1D41-F673-070D-8D20-18F815437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970" y="4090275"/>
            <a:ext cx="2387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7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ells as seen on a microscope">
            <a:extLst>
              <a:ext uri="{FF2B5EF4-FFF2-40B4-BE49-F238E27FC236}">
                <a16:creationId xmlns:a16="http://schemas.microsoft.com/office/drawing/2014/main" id="{2CA5A24B-DE3E-E87F-6EE5-F224A51F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72" b="1022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513B84-D47B-9C5A-628F-E4D96619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Objective: Separate and detect CBD and CBG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6707F-B774-F810-D7FE-14EF17F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5A70D5C2-567D-2645-A26C-1D9733730C0F}" type="slidenum">
              <a:rPr lang="en-US" sz="18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106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75148-E630-5788-EE4D-8F9AE09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ABD3-4770-F851-92DF-90916A2D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Method: LC-MS</a:t>
            </a:r>
          </a:p>
        </p:txBody>
      </p:sp>
      <p:pic>
        <p:nvPicPr>
          <p:cNvPr id="2050" name="Picture 2" descr="LC-MS: Definition, Instrumentation, Applications">
            <a:extLst>
              <a:ext uri="{FF2B5EF4-FFF2-40B4-BE49-F238E27FC236}">
                <a16:creationId xmlns:a16="http://schemas.microsoft.com/office/drawing/2014/main" id="{9ECA7923-7F2B-0443-481A-ED4405FC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896" y="1675227"/>
            <a:ext cx="9060208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3B06D0-0F17-A8C1-7CD2-99C817D1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A70D5C2-567D-2645-A26C-1D9733730C0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00D23-3A60-7E68-75D0-1BEFB08B7521}"/>
              </a:ext>
            </a:extLst>
          </p:cNvPr>
          <p:cNvSpPr txBox="1"/>
          <p:nvPr/>
        </p:nvSpPr>
        <p:spPr>
          <a:xfrm>
            <a:off x="1565896" y="6048573"/>
            <a:ext cx="41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Figure 2. </a:t>
            </a:r>
            <a:r>
              <a:rPr lang="en-US" sz="1400" dirty="0"/>
              <a:t>LC-MS Schematic from The Chemistry Notes. </a:t>
            </a:r>
          </a:p>
        </p:txBody>
      </p:sp>
    </p:spTree>
    <p:extLst>
      <p:ext uri="{BB962C8B-B14F-4D97-AF65-F5344CB8AC3E}">
        <p14:creationId xmlns:p14="http://schemas.microsoft.com/office/powerpoint/2010/main" val="95733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8F27-2B35-07AD-6E8B-3368C4EC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Method: LC-MS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C40A73-7619-008E-41F1-74F8D7B5475F}"/>
              </a:ext>
            </a:extLst>
          </p:cNvPr>
          <p:cNvGrpSpPr/>
          <p:nvPr/>
        </p:nvGrpSpPr>
        <p:grpSpPr>
          <a:xfrm>
            <a:off x="312313" y="1420948"/>
            <a:ext cx="5164491" cy="4485922"/>
            <a:chOff x="14095556" y="7691599"/>
            <a:chExt cx="5783885" cy="5023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6E6F86-4E9C-47EA-A5C5-C523E7F6536B}"/>
                </a:ext>
              </a:extLst>
            </p:cNvPr>
            <p:cNvGrpSpPr/>
            <p:nvPr/>
          </p:nvGrpSpPr>
          <p:grpSpPr>
            <a:xfrm>
              <a:off x="14095556" y="8568076"/>
              <a:ext cx="5663104" cy="4147456"/>
              <a:chOff x="13762892" y="6800926"/>
              <a:chExt cx="7192438" cy="476077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D808A5-A306-90E8-0101-D21BC9356E79}"/>
                  </a:ext>
                </a:extLst>
              </p:cNvPr>
              <p:cNvSpPr txBox="1"/>
              <p:nvPr/>
            </p:nvSpPr>
            <p:spPr>
              <a:xfrm>
                <a:off x="14369880" y="10889077"/>
                <a:ext cx="6585450" cy="672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/>
                    <a:ea typeface="MS PGothic" pitchFamily="34" charset="-128"/>
                    <a:cs typeface="+mn-cs"/>
                  </a:rPr>
                  <a:t>Figure 3. </a:t>
                </a:r>
                <a:r>
                  <a:rPr lang="en-US" sz="1400" b="0" baseline="0" dirty="0">
                    <a:solidFill>
                      <a:prstClr val="black"/>
                    </a:solidFill>
                    <a:latin typeface="Palatino Linotype"/>
                  </a:rPr>
                  <a:t>Agilent 1200 Series 6530 Accurate-Mass Q-TOF LC/MS. 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MS PGothic" pitchFamily="34" charset="-128"/>
                  <a:cs typeface="+mn-cs"/>
                </a:endParaRPr>
              </a:p>
            </p:txBody>
          </p:sp>
          <p:pic>
            <p:nvPicPr>
              <p:cNvPr id="13" name="Picture 12" descr="A large white machine in a room&#10;&#10;Description automatically generated">
                <a:extLst>
                  <a:ext uri="{FF2B5EF4-FFF2-40B4-BE49-F238E27FC236}">
                    <a16:creationId xmlns:a16="http://schemas.microsoft.com/office/drawing/2014/main" id="{B77CE3C0-334F-CF55-63E9-4CD93C170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87" b="89881" l="74" r="94048">
                            <a14:foregroundMark x1="12054" y1="76819" x2="10119" y2="76951"/>
                            <a14:foregroundMark x1="10119" y1="76951" x2="9772" y2="74570"/>
                            <a14:foregroundMark x1="6932" y1="73406" x2="6597" y2="70701"/>
                            <a14:foregroundMark x1="2531" y1="67246" x2="471" y2="66601"/>
                            <a14:foregroundMark x1="1708" y1="41175" x2="124" y2="41369"/>
                            <a14:foregroundMark x1="8036" y1="40401" x2="2550" y2="41072"/>
                            <a14:foregroundMark x1="809" y1="60300" x2="1389" y2="45271"/>
                            <a14:foregroundMark x1="645" y1="64550" x2="738" y2="62142"/>
                            <a14:foregroundMark x1="3051" y1="45266" x2="7501" y2="45251"/>
                            <a14:foregroundMark x1="1389" y1="45271" x2="2166" y2="45269"/>
                            <a14:foregroundMark x1="11582" y1="45238" x2="14435" y2="48611"/>
                            <a14:foregroundMark x1="14435" y1="48611" x2="15402" y2="54563"/>
                            <a14:foregroundMark x1="15402" y1="54563" x2="12773" y2="63095"/>
                            <a14:foregroundMark x1="12773" y1="63095" x2="11384" y2="64319"/>
                            <a14:foregroundMark x1="11384" y1="64319" x2="10327" y2="64267"/>
                            <a14:foregroundMark x1="70685" y1="75926" x2="78150" y2="75926"/>
                            <a14:foregroundMark x1="78150" y1="75926" x2="79762" y2="74504"/>
                            <a14:foregroundMark x1="79762" y1="74504" x2="80208" y2="68320"/>
                            <a14:foregroundMark x1="80208" y1="68320" x2="77158" y2="45569"/>
                            <a14:foregroundMark x1="77158" y1="45569" x2="77679" y2="34557"/>
                            <a14:foregroundMark x1="77679" y1="34557" x2="70635" y2="34656"/>
                            <a14:foregroundMark x1="70635" y1="34656" x2="69866" y2="36607"/>
                            <a14:foregroundMark x1="69866" y1="36607" x2="71825" y2="68915"/>
                            <a14:foregroundMark x1="71825" y1="68915" x2="71205" y2="75231"/>
                            <a14:foregroundMark x1="71205" y1="75231" x2="70858" y2="75463"/>
                            <a14:foregroundMark x1="85863" y1="70701" x2="94072" y2="69907"/>
                            <a14:foregroundMark x1="94072" y1="69907" x2="95337" y2="67361"/>
                            <a14:foregroundMark x1="95337" y1="67361" x2="93700" y2="56978"/>
                            <a14:foregroundMark x1="93700" y1="56978" x2="91443" y2="56052"/>
                            <a14:foregroundMark x1="91443" y1="56052" x2="91146" y2="51786"/>
                            <a14:foregroundMark x1="91146" y1="51786" x2="91171" y2="49504"/>
                            <a14:foregroundMark x1="91171" y1="49504" x2="92312" y2="44742"/>
                            <a14:foregroundMark x1="92312" y1="44742" x2="90873" y2="38327"/>
                            <a14:foregroundMark x1="90873" y1="38327" x2="91071" y2="34160"/>
                            <a14:foregroundMark x1="91071" y1="34160" x2="87128" y2="32970"/>
                            <a14:foregroundMark x1="87128" y1="32970" x2="83805" y2="32970"/>
                            <a14:foregroundMark x1="86210" y1="70701" x2="92088" y2="70701"/>
                            <a14:foregroundMark x1="92088" y1="70701" x2="93998" y2="69610"/>
                            <a14:foregroundMark x1="93998" y1="69610" x2="94048" y2="61739"/>
                            <a14:foregroundMark x1="94048" y1="61739" x2="93874" y2="61144"/>
                            <a14:foregroundMark x1="12401" y1="31614" x2="12475" y2="27646"/>
                            <a14:foregroundMark x1="12475" y1="27646" x2="13145" y2="25694"/>
                            <a14:foregroundMark x1="13160" y1="25748" x2="13765" y2="27910"/>
                            <a14:foregroundMark x1="13765" y1="27910" x2="13591" y2="29101"/>
                            <a14:foregroundMark x1="12227" y1="30919" x2="12370" y2="28907"/>
                            <a14:foregroundMark x1="12401" y1="28472" x2="12329" y2="27122"/>
                            <a14:foregroundMark x1="11615" y1="26272" x2="14955" y2="25694"/>
                            <a14:foregroundMark x1="11781" y1="28935" x2="11880" y2="25926"/>
                            <a14:foregroundMark x1="11731" y1="30456" x2="11756" y2="29709"/>
                            <a14:foregroundMark x1="12401" y1="28638" x2="12599" y2="26323"/>
                            <a14:foregroundMark x1="12599" y1="26323" x2="12797" y2="26552"/>
                            <a14:foregroundMark x1="11657" y1="36739" x2="11731" y2="32672"/>
                            <a14:foregroundMark x1="11905" y1="33763" x2="11855" y2="36310"/>
                            <a14:foregroundMark x1="11855" y1="36310" x2="11781" y2="33796"/>
                            <a14:foregroundMark x1="11781" y1="33796" x2="11855" y2="32672"/>
                            <a14:backgroundMark x1="298" y1="33862" x2="6696" y2="33664"/>
                            <a14:backgroundMark x1="6696" y1="33664" x2="8666" y2="31609"/>
                            <a14:backgroundMark x1="10162" y1="30602" x2="11210" y2="30456"/>
                            <a14:backgroundMark x1="11210" y1="30456" x2="11666" y2="29039"/>
                            <a14:backgroundMark x1="12046" y1="25448" x2="13244" y2="22619"/>
                            <a14:backgroundMark x1="13244" y1="22619" x2="14955" y2="21396"/>
                            <a14:backgroundMark x1="14955" y1="21396" x2="19668" y2="22652"/>
                            <a14:backgroundMark x1="19668" y1="22652" x2="19891" y2="9656"/>
                            <a14:backgroundMark x1="19891" y1="9656" x2="10689" y2="10053"/>
                            <a14:backgroundMark x1="10689" y1="10053" x2="992" y2="7970"/>
                            <a14:backgroundMark x1="45635" y1="27050" x2="47966" y2="27050"/>
                            <a14:backgroundMark x1="47966" y1="27050" x2="49206" y2="28604"/>
                            <a14:backgroundMark x1="49206" y1="28604" x2="52976" y2="27249"/>
                            <a14:backgroundMark x1="52976" y1="27249" x2="68105" y2="27414"/>
                            <a14:backgroundMark x1="68105" y1="27414" x2="78373" y2="28439"/>
                            <a14:backgroundMark x1="78373" y1="28439" x2="76885" y2="17593"/>
                            <a14:backgroundMark x1="76885" y1="17593" x2="77331" y2="15013"/>
                            <a14:backgroundMark x1="11855" y1="25265" x2="13467" y2="25066"/>
                            <a14:backgroundMark x1="13467" y1="25066" x2="13616" y2="23446"/>
                            <a14:backgroundMark x1="9772" y1="30456" x2="8457" y2="31713"/>
                            <a14:backgroundMark x1="8457" y1="31713" x2="8358" y2="32440"/>
                            <a14:backgroundMark x1="9549" y1="75529" x2="10838" y2="54167"/>
                            <a14:backgroundMark x1="10838" y1="54167" x2="10243" y2="45304"/>
                            <a14:backgroundMark x1="10243" y1="45304" x2="9747" y2="44940"/>
                            <a14:backgroundMark x1="11657" y1="46362" x2="11657" y2="44147"/>
                            <a14:backgroundMark x1="11657" y1="44147" x2="10764" y2="30258"/>
                            <a14:backgroundMark x1="9425" y1="75099" x2="7713" y2="74967"/>
                            <a14:backgroundMark x1="7713" y1="74967" x2="6200" y2="74074"/>
                            <a14:backgroundMark x1="6200" y1="74074" x2="843" y2="67493"/>
                            <a14:backgroundMark x1="843" y1="67493" x2="298" y2="64914"/>
                            <a14:backgroundMark x1="298" y1="64914" x2="2455" y2="49074"/>
                            <a14:backgroundMark x1="2455" y1="49074" x2="4762" y2="48545"/>
                            <a14:backgroundMark x1="4762" y1="48545" x2="6424" y2="49901"/>
                            <a14:backgroundMark x1="6424" y1="49901" x2="7292" y2="52116"/>
                            <a14:backgroundMark x1="7292" y1="52116" x2="7763" y2="56944"/>
                            <a14:backgroundMark x1="347" y1="67857" x2="818" y2="56481"/>
                            <a14:backgroundMark x1="818" y1="56481" x2="2803" y2="55324"/>
                            <a14:backgroundMark x1="2803" y1="55324" x2="5506" y2="56878"/>
                            <a14:backgroundMark x1="5506" y1="56878" x2="8755" y2="62401"/>
                            <a14:backgroundMark x1="8755" y1="62401" x2="9722" y2="71131"/>
                            <a14:backgroundMark x1="9722" y1="71131" x2="8755" y2="73578"/>
                            <a14:backgroundMark x1="8755" y1="73578" x2="7391" y2="75132"/>
                            <a14:backgroundMark x1="7391" y1="75132" x2="6424" y2="74570"/>
                            <a14:backgroundMark x1="9995" y1="65046" x2="2629" y2="60847"/>
                            <a14:backgroundMark x1="2629" y1="60847" x2="7416" y2="64980"/>
                            <a14:backgroundMark x1="7416" y1="64980" x2="298" y2="60351"/>
                            <a14:backgroundMark x1="298" y1="60351" x2="4142" y2="63955"/>
                            <a14:backgroundMark x1="4142" y1="63955" x2="2207" y2="63393"/>
                            <a14:backgroundMark x1="2207" y1="63393" x2="4936" y2="65542"/>
                            <a14:backgroundMark x1="4936" y1="65542" x2="2059" y2="65079"/>
                            <a14:backgroundMark x1="2059" y1="65079" x2="5010" y2="67791"/>
                            <a14:backgroundMark x1="5010" y1="67791" x2="2257" y2="67361"/>
                            <a14:backgroundMark x1="2257" y1="67361" x2="3547" y2="68287"/>
                            <a14:backgroundMark x1="8333" y1="75860" x2="6994" y2="74669"/>
                            <a14:backgroundMark x1="6994" y1="74669" x2="6473" y2="72321"/>
                            <a14:backgroundMark x1="6473" y1="72321" x2="6796" y2="70172"/>
                            <a14:backgroundMark x1="6796" y1="70172" x2="6151" y2="68188"/>
                            <a14:backgroundMark x1="6151" y1="68188" x2="5580" y2="68452"/>
                            <a14:backgroundMark x1="992" y1="66667" x2="2728" y2="66733"/>
                            <a14:backgroundMark x1="2728" y1="66733" x2="1091" y2="66931"/>
                            <a14:backgroundMark x1="1091" y1="66931" x2="3199" y2="67097"/>
                            <a14:backgroundMark x1="3199" y1="67097" x2="4712" y2="68188"/>
                            <a14:backgroundMark x1="4712" y1="68188" x2="2505" y2="67295"/>
                            <a14:backgroundMark x1="2505" y1="67295" x2="4315" y2="67659"/>
                            <a14:backgroundMark x1="4315" y1="67659" x2="6672" y2="66832"/>
                            <a14:backgroundMark x1="6672" y1="66832" x2="7937" y2="65476"/>
                            <a14:backgroundMark x1="7937" y1="65476" x2="9573" y2="64649"/>
                            <a14:backgroundMark x1="9573" y1="64649" x2="8259" y2="68188"/>
                            <a14:backgroundMark x1="8259" y1="68188" x2="7788" y2="73876"/>
                            <a14:backgroundMark x1="7788" y1="73876" x2="8160" y2="76587"/>
                            <a14:backgroundMark x1="8160" y1="76587" x2="6548" y2="72619"/>
                            <a14:backgroundMark x1="6548" y1="72619" x2="6548" y2="68188"/>
                            <a14:backgroundMark x1="6920" y1="75860" x2="7316" y2="75364"/>
                            <a14:backgroundMark x1="11582" y1="46296" x2="10863" y2="39153"/>
                            <a14:backgroundMark x1="10863" y1="39153" x2="2108" y2="40476"/>
                            <a14:backgroundMark x1="2108" y1="40476" x2="2207" y2="43585"/>
                            <a14:backgroundMark x1="2207" y1="43585" x2="3075" y2="47222"/>
                            <a14:backgroundMark x1="3075" y1="47222" x2="5159" y2="49835"/>
                            <a14:backgroundMark x1="5159" y1="49835" x2="7515" y2="50231"/>
                            <a14:backgroundMark x1="7515" y1="50231" x2="9127" y2="49272"/>
                            <a14:backgroundMark x1="9127" y1="49272" x2="9673" y2="48578"/>
                            <a14:backgroundMark x1="11533" y1="46296" x2="11582" y2="43981"/>
                            <a14:backgroundMark x1="11582" y1="43981" x2="11062" y2="41766"/>
                            <a14:backgroundMark x1="11062" y1="41766" x2="11086" y2="38955"/>
                            <a14:backgroundMark x1="11086" y1="38955" x2="11086" y2="36045"/>
                            <a14:backgroundMark x1="11086" y1="36045" x2="11086" y2="33763"/>
                            <a14:backgroundMark x1="11086" y1="33763" x2="10714" y2="38889"/>
                            <a14:backgroundMark x1="10714" y1="38889" x2="11657" y2="35351"/>
                            <a14:backgroundMark x1="11359" y1="32738" x2="10962" y2="32738"/>
                            <a14:backgroundMark x1="1265" y1="34094" x2="1885" y2="16667"/>
                            <a14:backgroundMark x1="1885" y1="16667" x2="2852" y2="14120"/>
                            <a14:backgroundMark x1="2852" y1="14120" x2="10243" y2="11045"/>
                            <a14:backgroundMark x1="10243" y1="11045" x2="19965" y2="10946"/>
                            <a14:backgroundMark x1="19965" y1="10946" x2="22247" y2="13029"/>
                            <a14:backgroundMark x1="22247" y1="13029" x2="21453" y2="17030"/>
                            <a14:backgroundMark x1="21453" y1="17030" x2="18006" y2="21429"/>
                            <a14:backgroundMark x1="18006" y1="21429" x2="13591" y2="22983"/>
                            <a14:backgroundMark x1="13591" y1="22983" x2="12277" y2="24537"/>
                            <a14:backgroundMark x1="12277" y1="24537" x2="11607" y2="26753"/>
                            <a14:backgroundMark x1="11607" y1="26753" x2="11830" y2="29001"/>
                            <a14:backgroundMark x1="11830" y1="29001" x2="5804" y2="33995"/>
                            <a14:backgroundMark x1="5804" y1="33995" x2="25" y2="33333"/>
                            <a14:backgroundMark x1="11384" y1="27149" x2="10813" y2="26091"/>
                            <a14:backgroundMark x1="11558" y1="26819" x2="11235" y2="26257"/>
                            <a14:backgroundMark x1="11558" y1="26753" x2="11434" y2="26190"/>
                            <a14:backgroundMark x1="11607" y1="26257" x2="10764" y2="26356"/>
                            <a14:backgroundMark x1="11706" y1="45899" x2="10913" y2="41468"/>
                            <a14:backgroundMark x1="10913" y1="41468" x2="9896" y2="45602"/>
                            <a14:backgroundMark x1="9896" y1="45602" x2="10590" y2="43452"/>
                            <a14:backgroundMark x1="10590" y1="43452" x2="10739" y2="45602"/>
                            <a14:backgroundMark x1="10739" y1="45602" x2="10317" y2="43188"/>
                            <a14:backgroundMark x1="10317" y1="43188" x2="11161" y2="45701"/>
                            <a14:backgroundMark x1="11161" y1="45701" x2="10144" y2="43948"/>
                            <a14:backgroundMark x1="10144" y1="43948" x2="10144" y2="43948"/>
                            <a14:backgroundMark x1="10789" y1="40344" x2="9325" y2="41303"/>
                            <a14:backgroundMark x1="9325" y1="41303" x2="8929" y2="40046"/>
                            <a14:backgroundMark x1="10193" y1="40608" x2="9102" y2="39980"/>
                            <a14:backgroundMark x1="9499" y1="46329" x2="8433" y2="44544"/>
                            <a14:backgroundMark x1="8433" y1="44544" x2="8259" y2="46958"/>
                            <a14:backgroundMark x1="8259" y1="46958" x2="7688" y2="44411"/>
                            <a14:backgroundMark x1="7688" y1="44411" x2="8606" y2="38724"/>
                            <a14:backgroundMark x1="8606" y1="38724" x2="8110" y2="41038"/>
                            <a14:backgroundMark x1="8110" y1="41038" x2="9797" y2="40179"/>
                            <a14:backgroundMark x1="9797" y1="40179" x2="8507" y2="41964"/>
                            <a14:backgroundMark x1="8507" y1="41964" x2="8110" y2="40675"/>
                            <a14:backgroundMark x1="9499" y1="45470" x2="7837" y2="45304"/>
                            <a14:backgroundMark x1="7837" y1="45304" x2="7589" y2="45403"/>
                          </a14:backgroundRemoval>
                        </a14:imgEffect>
                      </a14:imgLayer>
                    </a14:imgProps>
                  </a:ext>
                </a:extLst>
              </a:blip>
              <a:srcRect l="9545"/>
              <a:stretch/>
            </p:blipFill>
            <p:spPr>
              <a:xfrm rot="5400000">
                <a:off x="13421059" y="7142759"/>
                <a:ext cx="4001417" cy="3317752"/>
              </a:xfrm>
              <a:prstGeom prst="rect">
                <a:avLst/>
              </a:prstGeom>
            </p:spPr>
          </p:pic>
        </p:grpSp>
        <p:pic>
          <p:nvPicPr>
            <p:cNvPr id="11" name="Picture 10" descr="A large white machine on a desk&#10;&#10;Description automatically generated">
              <a:extLst>
                <a:ext uri="{FF2B5EF4-FFF2-40B4-BE49-F238E27FC236}">
                  <a16:creationId xmlns:a16="http://schemas.microsoft.com/office/drawing/2014/main" id="{FE2E0308-FF22-5288-8C43-C52F4485E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7" b="95106" l="9995" r="89980">
                          <a14:foregroundMark x1="53528" y1="78740" x2="61954" y2="95106"/>
                          <a14:foregroundMark x1="61954" y1="95106" x2="71007" y2="93618"/>
                          <a14:foregroundMark x1="71230" y1="94511" x2="73462" y2="94511"/>
                          <a14:foregroundMark x1="52009" y1="51488" x2="52049" y2="49177"/>
                          <a14:foregroundMark x1="46496" y1="34249" x2="43304" y2="31779"/>
                          <a14:foregroundMark x1="43304" y1="31779" x2="14211" y2="28142"/>
                          <a14:foregroundMark x1="14211" y1="28142" x2="12996" y2="16468"/>
                          <a14:foregroundMark x1="12996" y1="16468" x2="54663" y2="18452"/>
                          <a14:foregroundMark x1="61508" y1="51190" x2="74479" y2="25893"/>
                          <a14:foregroundMark x1="74479" y1="25893" x2="74107" y2="25827"/>
                          <a14:foregroundMark x1="56200" y1="19048" x2="61558" y2="10086"/>
                          <a14:foregroundMark x1="61558" y1="10086" x2="79762" y2="13558"/>
                          <a14:foregroundMark x1="79762" y1="13558" x2="83036" y2="25595"/>
                          <a14:foregroundMark x1="83036" y1="25595" x2="82961" y2="88327"/>
                          <a14:foregroundMark x1="57986" y1="92758" x2="56424" y2="89782"/>
                          <a14:backgroundMark x1="55556" y1="83300" x2="50868" y2="73214"/>
                          <a14:backgroundMark x1="50868" y1="73214" x2="49802" y2="50066"/>
                          <a14:backgroundMark x1="49802" y1="50066" x2="50893" y2="38459"/>
                          <a14:backgroundMark x1="50893" y1="38459" x2="42014" y2="34656"/>
                          <a14:backgroundMark x1="42014" y1="34656" x2="34772" y2="36144"/>
                          <a14:backgroundMark x1="44048" y1="34954" x2="51116" y2="41204"/>
                          <a14:backgroundMark x1="51116" y1="41204" x2="51563" y2="45569"/>
                          <a14:backgroundMark x1="44048" y1="34094" x2="52232" y2="36574"/>
                          <a14:backgroundMark x1="52232" y1="36574" x2="52232" y2="48115"/>
                          <a14:backgroundMark x1="52232" y1="48115" x2="50025" y2="51190"/>
                          <a14:backgroundMark x1="50893" y1="38790" x2="45809" y2="34656"/>
                          <a14:backgroundMark x1="50670" y1="37930" x2="49802" y2="38194"/>
                          <a14:backgroundMark x1="49727" y1="37235" x2="48958" y2="36607"/>
                          <a14:backgroundMark x1="45511" y1="35218" x2="44469" y2="34028"/>
                          <a14:backgroundMark x1="44618" y1="34425" x2="48958" y2="34425"/>
                          <a14:backgroundMark x1="45064" y1="33829" x2="47917" y2="34028"/>
                          <a14:backgroundMark x1="45660" y1="34425" x2="45660" y2="34425"/>
                          <a14:backgroundMark x1="45809" y1="34821" x2="45809" y2="34821"/>
                          <a14:backgroundMark x1="45362" y1="34821" x2="46577" y2="34028"/>
                        </a14:backgroundRemoval>
                      </a14:imgEffect>
                    </a14:imgLayer>
                  </a14:imgProps>
                </a:ext>
              </a:extLst>
            </a:blip>
            <a:srcRect r="14390"/>
            <a:stretch/>
          </p:blipFill>
          <p:spPr>
            <a:xfrm rot="5400000">
              <a:off x="16290850" y="8108600"/>
              <a:ext cx="4005591" cy="3171590"/>
            </a:xfrm>
            <a:prstGeom prst="rect">
              <a:avLst/>
            </a:prstGeom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5E8BB3B-C595-ECEB-192E-4EE91B6F3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22536"/>
              </p:ext>
            </p:extLst>
          </p:nvPr>
        </p:nvGraphicFramePr>
        <p:xfrm>
          <a:off x="5789320" y="543763"/>
          <a:ext cx="6192982" cy="5770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268">
                  <a:extLst>
                    <a:ext uri="{9D8B030D-6E8A-4147-A177-3AD203B41FA5}">
                      <a16:colId xmlns:a16="http://schemas.microsoft.com/office/drawing/2014/main" val="1951247949"/>
                    </a:ext>
                  </a:extLst>
                </a:gridCol>
                <a:gridCol w="3906714">
                  <a:extLst>
                    <a:ext uri="{9D8B030D-6E8A-4147-A177-3AD203B41FA5}">
                      <a16:colId xmlns:a16="http://schemas.microsoft.com/office/drawing/2014/main" val="2195494862"/>
                    </a:ext>
                  </a:extLst>
                </a:gridCol>
              </a:tblGrid>
              <a:tr h="1127564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Column: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Poroshell</a:t>
                      </a:r>
                      <a:r>
                        <a:rPr lang="en-US" sz="2400" dirty="0"/>
                        <a:t> 120 EC-C18, 3 x 100 mm, 2.7 mm (Agilent)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796145"/>
                  </a:ext>
                </a:extLst>
              </a:tr>
              <a:tr h="86225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Column Temperature: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30 °C</a:t>
                      </a:r>
                      <a:r>
                        <a:rPr lang="en-CA" sz="2400" dirty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403002"/>
                  </a:ext>
                </a:extLst>
              </a:tr>
              <a:tr h="59694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Flow rate: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0.3 mL/min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50806"/>
                  </a:ext>
                </a:extLst>
              </a:tr>
              <a:tr h="86225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Mobile phase 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0.1% formic acid in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067547"/>
                  </a:ext>
                </a:extLst>
              </a:tr>
              <a:tr h="86225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Mobile phase 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0.1% formic acid in acetonitrile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370880"/>
                  </a:ext>
                </a:extLst>
              </a:tr>
              <a:tr h="86225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Mode of Ionization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ESI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195473"/>
                  </a:ext>
                </a:extLst>
              </a:tr>
              <a:tr h="59694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Mass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100-500 m/z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74155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FA0BFA7-43C5-76AF-A64A-D287E074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5C2-567D-2645-A26C-1D9733730C0F}" type="slidenum">
              <a:rPr lang="en-US" smtClean="0"/>
              <a:t>7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8D66F-E869-972D-28B5-7B7CE51536E0}"/>
              </a:ext>
            </a:extLst>
          </p:cNvPr>
          <p:cNvSpPr txBox="1"/>
          <p:nvPr/>
        </p:nvSpPr>
        <p:spPr>
          <a:xfrm>
            <a:off x="5789320" y="159403"/>
            <a:ext cx="512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Table 1. </a:t>
            </a:r>
            <a:r>
              <a:rPr lang="en-US" dirty="0"/>
              <a:t>LC-MS parameters of method used in study. </a:t>
            </a:r>
          </a:p>
        </p:txBody>
      </p:sp>
    </p:spTree>
    <p:extLst>
      <p:ext uri="{BB962C8B-B14F-4D97-AF65-F5344CB8AC3E}">
        <p14:creationId xmlns:p14="http://schemas.microsoft.com/office/powerpoint/2010/main" val="11771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42ED-70A1-77FE-BE4A-40924F3A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68754" y="-6563493"/>
            <a:ext cx="5690371" cy="717310"/>
          </a:xfrm>
        </p:spPr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B9288-A456-DAC4-F9F7-3985DEE33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368754" y="-3714574"/>
            <a:ext cx="5690371" cy="235466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FBCB5-C71A-B231-BA65-56EC2EB6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162824" y="-1012978"/>
            <a:ext cx="1484442" cy="197582"/>
          </a:xfrm>
        </p:spPr>
        <p:txBody>
          <a:bodyPr/>
          <a:lstStyle/>
          <a:p>
            <a:fld id="{5A70D5C2-567D-2645-A26C-1D9733730C0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C0F2-1EB3-6B3A-E375-AAB18C0F7F31}"/>
              </a:ext>
            </a:extLst>
          </p:cNvPr>
          <p:cNvSpPr txBox="1"/>
          <p:nvPr/>
        </p:nvSpPr>
        <p:spPr>
          <a:xfrm>
            <a:off x="8256225" y="1046026"/>
            <a:ext cx="341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baseline="0" dirty="0">
                <a:latin typeface="+mn-lt"/>
              </a:rPr>
              <a:t>Standard solutions were prepared by pipetting appropriate amounts of stock solution into LC vials. Vials were made to 1 mL with Methanol.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4437F-C0DB-FD3A-91B9-9D826569DBA1}"/>
              </a:ext>
            </a:extLst>
          </p:cNvPr>
          <p:cNvSpPr txBox="1"/>
          <p:nvPr/>
        </p:nvSpPr>
        <p:spPr>
          <a:xfrm>
            <a:off x="6226594" y="4364310"/>
            <a:ext cx="3318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baseline="0" dirty="0">
                <a:latin typeface="+mn-lt"/>
              </a:rPr>
              <a:t>Sample mix was made by adding 400 µL of CBD stock solution, 400 µL of CBG stock solution and 200 µL of Methanol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05210-4C99-1B89-1061-9E463CC270A5}"/>
              </a:ext>
            </a:extLst>
          </p:cNvPr>
          <p:cNvGrpSpPr/>
          <p:nvPr/>
        </p:nvGrpSpPr>
        <p:grpSpPr>
          <a:xfrm>
            <a:off x="1706254" y="1607127"/>
            <a:ext cx="1877037" cy="1701682"/>
            <a:chOff x="15312723" y="7806503"/>
            <a:chExt cx="3468696" cy="3144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7FCDD8-213C-7665-DCAE-A7E731CE7512}"/>
                </a:ext>
              </a:extLst>
            </p:cNvPr>
            <p:cNvGrpSpPr/>
            <p:nvPr/>
          </p:nvGrpSpPr>
          <p:grpSpPr>
            <a:xfrm>
              <a:off x="15312723" y="7806503"/>
              <a:ext cx="2813811" cy="2705864"/>
              <a:chOff x="1329705" y="24489999"/>
              <a:chExt cx="1781887" cy="1713528"/>
            </a:xfrm>
          </p:grpSpPr>
          <p:pic>
            <p:nvPicPr>
              <p:cNvPr id="10" name="Picture 9" descr="A clear bottle with a white cap&#10;&#10;Description automatically generated">
                <a:extLst>
                  <a:ext uri="{FF2B5EF4-FFF2-40B4-BE49-F238E27FC236}">
                    <a16:creationId xmlns:a16="http://schemas.microsoft.com/office/drawing/2014/main" id="{31E9FA59-5278-EAD4-FF66-5EFDD897A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451" b="93192" l="8268" r="89764">
                            <a14:foregroundMark x1="14782" y1="71208" x2="14961" y2="72300"/>
                            <a14:foregroundMark x1="13407" y1="62823" x2="13584" y2="63902"/>
                            <a14:foregroundMark x1="14961" y1="72300" x2="14874" y2="72309"/>
                            <a14:foregroundMark x1="12833" y1="79343" x2="13386" y2="84507"/>
                            <a14:foregroundMark x1="12808" y1="79108" x2="12833" y2="79343"/>
                            <a14:foregroundMark x1="12695" y1="78049" x2="12808" y2="79108"/>
                            <a14:foregroundMark x1="11071" y1="62880" x2="11188" y2="63974"/>
                            <a14:foregroundMark x1="9035" y1="78158" x2="9055" y2="78873"/>
                            <a14:foregroundMark x1="23228" y1="8685" x2="54724" y2="9155"/>
                            <a14:foregroundMark x1="18110" y1="89906" x2="71654" y2="88967"/>
                            <a14:foregroundMark x1="71654" y1="88967" x2="75984" y2="87793"/>
                            <a14:foregroundMark x1="10368" y1="39671" x2="12205" y2="69014"/>
                            <a14:foregroundMark x1="10339" y1="39202" x2="10368" y2="39671"/>
                            <a14:foregroundMark x1="10295" y1="38498" x2="10339" y2="39202"/>
                            <a14:foregroundMark x1="10266" y1="38028" x2="10295" y2="38498"/>
                            <a14:foregroundMark x1="10251" y1="37793" x2="10266" y2="38028"/>
                            <a14:foregroundMark x1="10236" y1="37559" x2="10251" y2="37793"/>
                            <a14:foregroundMark x1="12205" y1="69014" x2="44094" y2="93192"/>
                            <a14:foregroundMark x1="44094" y1="93192" x2="80709" y2="74883"/>
                            <a14:foregroundMark x1="69291" y1="90610" x2="78740" y2="86150"/>
                            <a14:foregroundMark x1="79528" y1="39906" x2="81890" y2="77934"/>
                            <a14:foregroundMark x1="64567" y1="20188" x2="64567" y2="20188"/>
                            <a14:backgroundMark x1="6786" y1="71167" x2="6619" y2="69138"/>
                            <a14:backgroundMark x1="7480" y1="79577" x2="6802" y2="71356"/>
                            <a14:backgroundMark x1="8177" y1="72399" x2="8661" y2="78169"/>
                            <a14:backgroundMark x1="7901" y1="69110" x2="8032" y2="70672"/>
                            <a14:backgroundMark x1="7480" y1="79108" x2="7480" y2="79108"/>
                            <a14:backgroundMark x1="7480" y1="79343" x2="7480" y2="79343"/>
                            <a14:backgroundMark x1="7480" y1="79108" x2="7874" y2="79108"/>
                            <a14:backgroundMark x1="42913" y1="93662" x2="42913" y2="93662"/>
                            <a14:backgroundMark x1="41339" y1="93662" x2="41339" y2="93662"/>
                            <a14:backgroundMark x1="9055" y1="38498" x2="9055" y2="38498"/>
                            <a14:backgroundMark x1="9055" y1="37793" x2="9055" y2="37793"/>
                            <a14:backgroundMark x1="9055" y1="38028" x2="9055" y2="38028"/>
                            <a14:backgroundMark x1="9055" y1="38028" x2="9055" y2="38028"/>
                            <a14:backgroundMark x1="9055" y1="39202" x2="9055" y2="39202"/>
                            <a14:backgroundMark x1="9055" y1="39671" x2="9055" y2="3967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29705" y="24489999"/>
                <a:ext cx="927417" cy="15554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A9674B-EE92-6F50-CBDD-DB76C17BBF95}"/>
                  </a:ext>
                </a:extLst>
              </p:cNvPr>
              <p:cNvSpPr txBox="1"/>
              <p:nvPr/>
            </p:nvSpPr>
            <p:spPr>
              <a:xfrm>
                <a:off x="1520443" y="25939223"/>
                <a:ext cx="457009" cy="253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0" baseline="0" dirty="0">
                    <a:latin typeface="+mn-lt"/>
                  </a:rPr>
                  <a:t>CBD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7BCF20-400C-95F8-C63F-30E2E5351FF3}"/>
                  </a:ext>
                </a:extLst>
              </p:cNvPr>
              <p:cNvGrpSpPr/>
              <p:nvPr/>
            </p:nvGrpSpPr>
            <p:grpSpPr>
              <a:xfrm>
                <a:off x="2184175" y="24505759"/>
                <a:ext cx="927417" cy="1697768"/>
                <a:chOff x="1271186" y="26505290"/>
                <a:chExt cx="927417" cy="1697768"/>
              </a:xfrm>
            </p:grpSpPr>
            <p:pic>
              <p:nvPicPr>
                <p:cNvPr id="13" name="Picture 12" descr="A clear bottle with a white cap&#10;&#10;Description automatically generated">
                  <a:extLst>
                    <a:ext uri="{FF2B5EF4-FFF2-40B4-BE49-F238E27FC236}">
                      <a16:creationId xmlns:a16="http://schemas.microsoft.com/office/drawing/2014/main" id="{62AF2881-0BCC-0EE9-220E-D0B3ADB66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8451" b="89906" l="8268" r="89764">
                              <a14:foregroundMark x1="14782" y1="71208" x2="14961" y2="72300"/>
                              <a14:foregroundMark x1="13407" y1="62823" x2="13584" y2="63902"/>
                              <a14:foregroundMark x1="14961" y1="72300" x2="14874" y2="72309"/>
                              <a14:foregroundMark x1="12695" y1="78049" x2="13386" y2="84507"/>
                              <a14:foregroundMark x1="11071" y1="62880" x2="11188" y2="63974"/>
                              <a14:foregroundMark x1="9035" y1="78158" x2="9055" y2="78873"/>
                              <a14:foregroundMark x1="23228" y1="8685" x2="54724" y2="9155"/>
                              <a14:foregroundMark x1="18110" y1="89906" x2="71654" y2="88967"/>
                              <a14:foregroundMark x1="71654" y1="88967" x2="75984" y2="87793"/>
                              <a14:backgroundMark x1="7480" y1="79577" x2="6299" y2="65258"/>
                              <a14:backgroundMark x1="7480" y1="64085" x2="8661" y2="78169"/>
                              <a14:backgroundMark x1="8268" y1="40141" x2="9843" y2="6291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1186" y="26505290"/>
                  <a:ext cx="927417" cy="1555432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BA22210-172D-10F8-1605-546DED069DA8}"/>
                    </a:ext>
                  </a:extLst>
                </p:cNvPr>
                <p:cNvSpPr txBox="1"/>
                <p:nvPr/>
              </p:nvSpPr>
              <p:spPr>
                <a:xfrm>
                  <a:off x="1462138" y="27949682"/>
                  <a:ext cx="454979" cy="253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0" baseline="0" dirty="0">
                      <a:latin typeface="+mn-lt"/>
                    </a:rPr>
                    <a:t>CBG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C51214-911F-A4E1-E1BD-00F2A400FC00}"/>
                </a:ext>
              </a:extLst>
            </p:cNvPr>
            <p:cNvSpPr txBox="1"/>
            <p:nvPr/>
          </p:nvSpPr>
          <p:spPr>
            <a:xfrm>
              <a:off x="15381129" y="10510004"/>
              <a:ext cx="3400290" cy="441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+mn-lt"/>
                </a:rPr>
                <a:t>100 ppm Stock Solutions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9690EF-906D-2E22-96AA-1A26C47D3C01}"/>
              </a:ext>
            </a:extLst>
          </p:cNvPr>
          <p:cNvGrpSpPr/>
          <p:nvPr/>
        </p:nvGrpSpPr>
        <p:grpSpPr>
          <a:xfrm>
            <a:off x="5087638" y="1845220"/>
            <a:ext cx="2771940" cy="1091052"/>
            <a:chOff x="19501001" y="8806554"/>
            <a:chExt cx="2831117" cy="15945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41B77C-5200-119E-AE28-AA256225D9B3}"/>
                </a:ext>
              </a:extLst>
            </p:cNvPr>
            <p:cNvGrpSpPr/>
            <p:nvPr/>
          </p:nvGrpSpPr>
          <p:grpSpPr>
            <a:xfrm>
              <a:off x="19501001" y="8812462"/>
              <a:ext cx="663964" cy="1588658"/>
              <a:chOff x="5208812" y="24718512"/>
              <a:chExt cx="663964" cy="1588658"/>
            </a:xfrm>
          </p:grpSpPr>
          <p:pic>
            <p:nvPicPr>
              <p:cNvPr id="27" name="Picture 26" descr="A picture containing food storage containers, lid, water bottle, plastic bottle&#10;&#10;Description automatically generated">
                <a:extLst>
                  <a:ext uri="{FF2B5EF4-FFF2-40B4-BE49-F238E27FC236}">
                    <a16:creationId xmlns:a16="http://schemas.microsoft.com/office/drawing/2014/main" id="{44D4EA29-0839-7187-B3E9-F51018A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64" b="97811" l="6416" r="91372">
                            <a14:foregroundMark x1="14602" y1="4291" x2="52212" y2="5166"/>
                            <a14:foregroundMark x1="52212" y1="5166" x2="71681" y2="7881"/>
                            <a14:foregroundMark x1="71681" y1="7881" x2="71903" y2="14799"/>
                            <a14:foregroundMark x1="71903" y1="14799" x2="51327" y2="15587"/>
                            <a14:foregroundMark x1="51327" y1="15587" x2="14159" y2="11996"/>
                            <a14:foregroundMark x1="44248" y1="7093" x2="25885" y2="6830"/>
                            <a14:foregroundMark x1="25885" y1="6830" x2="38496" y2="2014"/>
                            <a14:foregroundMark x1="38496" y1="2014" x2="59735" y2="1839"/>
                            <a14:foregroundMark x1="59735" y1="1839" x2="77655" y2="4028"/>
                            <a14:foregroundMark x1="77655" y1="4028" x2="84513" y2="5692"/>
                            <a14:foregroundMark x1="7965" y1="27933" x2="7965" y2="70665"/>
                            <a14:foregroundMark x1="86283" y1="30736" x2="87389" y2="94046"/>
                            <a14:foregroundMark x1="87389" y1="94046" x2="49115" y2="97986"/>
                            <a14:foregroundMark x1="49115" y1="97986" x2="29646" y2="97636"/>
                            <a14:foregroundMark x1="24628" y1="96974" x2="12389" y2="95359"/>
                            <a14:foregroundMark x1="12389" y1="95359" x2="8566" y2="94195"/>
                            <a14:foregroundMark x1="40265" y1="19177" x2="52655" y2="20578"/>
                            <a14:foregroundMark x1="18805" y1="97373" x2="25221" y2="97811"/>
                            <a14:foregroundMark x1="9956" y1="95271" x2="8850" y2="93958"/>
                            <a14:foregroundMark x1="7965" y1="91243" x2="9735" y2="94658"/>
                            <a14:foregroundMark x1="21018" y1="2189" x2="37832" y2="1664"/>
                            <a14:foregroundMark x1="37832" y1="1664" x2="44248" y2="1839"/>
                            <a14:foregroundMark x1="88053" y1="25306" x2="91372" y2="38529"/>
                            <a14:foregroundMark x1="9292" y1="25744" x2="21266" y2="21587"/>
                            <a14:foregroundMark x1="28295" y1="16474" x2="28540" y2="16287"/>
                            <a14:foregroundMark x1="10398" y1="24869" x2="20354" y2="21454"/>
                            <a14:foregroundMark x1="15708" y1="22504" x2="12168" y2="23993"/>
                            <a14:foregroundMark x1="71903" y1="19440" x2="86062" y2="22942"/>
                            <a14:foregroundMark x1="22788" y1="21278" x2="27655" y2="19790"/>
                            <a14:backgroundMark x1="4867" y1="93783" x2="4867" y2="93783"/>
                            <a14:backgroundMark x1="23483" y1="98774" x2="26549" y2="98774"/>
                            <a14:backgroundMark x1="24051" y1="98459" x2="27212" y2="98949"/>
                            <a14:backgroundMark x1="21427" y1="20483" x2="23480" y2="19936"/>
                            <a14:backgroundMark x1="15487" y1="22067" x2="18223" y2="21338"/>
                            <a14:backgroundMark x1="27212" y1="16462" x2="27351" y2="18496"/>
                            <a14:backgroundMark x1="26770" y1="18025" x2="26770" y2="18476"/>
                            <a14:backgroundMark x1="26770" y1="16112" x2="26770" y2="17259"/>
                            <a14:backgroundMark x1="22124" y1="20665" x2="26770" y2="16637"/>
                            <a14:backgroundMark x1="22345" y1="20315" x2="26106" y2="18039"/>
                            <a14:backgroundMark x1="26770" y1="16375" x2="25885" y2="18476"/>
                            <a14:backgroundMark x1="22124" y1="20140" x2="24644" y2="19641"/>
                            <a14:backgroundMark x1="24115" y1="18827" x2="26327" y2="19089"/>
                            <a14:backgroundMark x1="25000" y1="19264" x2="25846" y2="1945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88077" y="24718512"/>
                <a:ext cx="410666" cy="103756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E757E0-0A7A-0B3C-3FAF-BAE03872715A}"/>
                  </a:ext>
                </a:extLst>
              </p:cNvPr>
              <p:cNvSpPr txBox="1"/>
              <p:nvPr/>
            </p:nvSpPr>
            <p:spPr>
              <a:xfrm>
                <a:off x="5208812" y="25722395"/>
                <a:ext cx="6639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0" dirty="0">
                    <a:latin typeface="+mn-lt"/>
                  </a:rPr>
                  <a:t>10 </a:t>
                </a:r>
              </a:p>
              <a:p>
                <a:pPr algn="ctr"/>
                <a:r>
                  <a:rPr lang="en-US" sz="2400" b="0" dirty="0">
                    <a:latin typeface="+mn-lt"/>
                  </a:rPr>
                  <a:t>ppm 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C4FF5D-6302-EAF2-9FD8-FBF835A84E31}"/>
                </a:ext>
              </a:extLst>
            </p:cNvPr>
            <p:cNvGrpSpPr/>
            <p:nvPr/>
          </p:nvGrpSpPr>
          <p:grpSpPr>
            <a:xfrm>
              <a:off x="20189188" y="8806554"/>
              <a:ext cx="663964" cy="1594566"/>
              <a:chOff x="5870587" y="24712604"/>
              <a:chExt cx="663964" cy="1594566"/>
            </a:xfrm>
          </p:grpSpPr>
          <p:pic>
            <p:nvPicPr>
              <p:cNvPr id="25" name="Picture 24" descr="A picture containing food storage containers, lid, water bottle, plastic bottle&#10;&#10;Description automatically generated">
                <a:extLst>
                  <a:ext uri="{FF2B5EF4-FFF2-40B4-BE49-F238E27FC236}">
                    <a16:creationId xmlns:a16="http://schemas.microsoft.com/office/drawing/2014/main" id="{C069D2A0-B71A-F89B-7FC2-FE8A0C45F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64" b="97811" l="6416" r="91372">
                            <a14:foregroundMark x1="14602" y1="4291" x2="52212" y2="5166"/>
                            <a14:foregroundMark x1="52212" y1="5166" x2="71681" y2="7881"/>
                            <a14:foregroundMark x1="71681" y1="7881" x2="71903" y2="14799"/>
                            <a14:foregroundMark x1="71903" y1="14799" x2="51327" y2="15587"/>
                            <a14:foregroundMark x1="51327" y1="15587" x2="14159" y2="11996"/>
                            <a14:foregroundMark x1="44248" y1="7093" x2="25885" y2="6830"/>
                            <a14:foregroundMark x1="25885" y1="6830" x2="38496" y2="2014"/>
                            <a14:foregroundMark x1="38496" y1="2014" x2="59735" y2="1839"/>
                            <a14:foregroundMark x1="59735" y1="1839" x2="77655" y2="4028"/>
                            <a14:foregroundMark x1="77655" y1="4028" x2="84513" y2="5692"/>
                            <a14:foregroundMark x1="7965" y1="27933" x2="7965" y2="70665"/>
                            <a14:foregroundMark x1="86283" y1="30736" x2="87389" y2="94046"/>
                            <a14:foregroundMark x1="87389" y1="94046" x2="49115" y2="97986"/>
                            <a14:foregroundMark x1="49115" y1="97986" x2="29646" y2="97636"/>
                            <a14:foregroundMark x1="24628" y1="96974" x2="12389" y2="95359"/>
                            <a14:foregroundMark x1="12389" y1="95359" x2="8566" y2="94195"/>
                            <a14:foregroundMark x1="40265" y1="19177" x2="52655" y2="20578"/>
                            <a14:foregroundMark x1="18805" y1="97373" x2="25221" y2="97811"/>
                            <a14:foregroundMark x1="9956" y1="95271" x2="8850" y2="93958"/>
                            <a14:foregroundMark x1="7965" y1="91243" x2="9735" y2="94658"/>
                            <a14:foregroundMark x1="21018" y1="2189" x2="37832" y2="1664"/>
                            <a14:foregroundMark x1="37832" y1="1664" x2="44248" y2="1839"/>
                            <a14:foregroundMark x1="88053" y1="25306" x2="91372" y2="38529"/>
                            <a14:foregroundMark x1="9292" y1="25744" x2="21266" y2="21587"/>
                            <a14:foregroundMark x1="28295" y1="16474" x2="28540" y2="16287"/>
                            <a14:foregroundMark x1="10398" y1="24869" x2="20354" y2="21454"/>
                            <a14:foregroundMark x1="15708" y1="22504" x2="12168" y2="23993"/>
                            <a14:foregroundMark x1="71903" y1="19440" x2="86062" y2="22942"/>
                            <a14:foregroundMark x1="22788" y1="21278" x2="27655" y2="19790"/>
                            <a14:backgroundMark x1="4867" y1="93783" x2="4867" y2="93783"/>
                            <a14:backgroundMark x1="23483" y1="98774" x2="26549" y2="98774"/>
                            <a14:backgroundMark x1="24051" y1="98459" x2="27212" y2="98949"/>
                            <a14:backgroundMark x1="21427" y1="20483" x2="23480" y2="19936"/>
                            <a14:backgroundMark x1="15487" y1="22067" x2="18223" y2="21338"/>
                            <a14:backgroundMark x1="27212" y1="16462" x2="27351" y2="18496"/>
                            <a14:backgroundMark x1="26770" y1="18025" x2="26770" y2="18476"/>
                            <a14:backgroundMark x1="26770" y1="16112" x2="26770" y2="17259"/>
                            <a14:backgroundMark x1="22124" y1="20665" x2="26770" y2="16637"/>
                            <a14:backgroundMark x1="22345" y1="20315" x2="26106" y2="18039"/>
                            <a14:backgroundMark x1="26770" y1="16375" x2="25885" y2="18476"/>
                            <a14:backgroundMark x1="22124" y1="20140" x2="24644" y2="19641"/>
                            <a14:backgroundMark x1="24115" y1="18827" x2="26327" y2="19089"/>
                            <a14:backgroundMark x1="25000" y1="19264" x2="25846" y2="1945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49852" y="24712604"/>
                <a:ext cx="410666" cy="103756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08F12F-3832-2FE5-9786-11CD6F31C20B}"/>
                  </a:ext>
                </a:extLst>
              </p:cNvPr>
              <p:cNvSpPr txBox="1"/>
              <p:nvPr/>
            </p:nvSpPr>
            <p:spPr>
              <a:xfrm>
                <a:off x="5870587" y="25722395"/>
                <a:ext cx="6639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0" dirty="0">
                    <a:latin typeface="+mn-lt"/>
                  </a:rPr>
                  <a:t>15 </a:t>
                </a:r>
              </a:p>
              <a:p>
                <a:pPr algn="ctr"/>
                <a:r>
                  <a:rPr lang="en-US" sz="2400" b="0" dirty="0">
                    <a:latin typeface="+mn-lt"/>
                  </a:rPr>
                  <a:t>ppm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BB57F5-0B81-16D0-39C5-90AA72F1652B}"/>
                </a:ext>
              </a:extLst>
            </p:cNvPr>
            <p:cNvGrpSpPr/>
            <p:nvPr/>
          </p:nvGrpSpPr>
          <p:grpSpPr>
            <a:xfrm>
              <a:off x="20877375" y="8806554"/>
              <a:ext cx="715260" cy="1594566"/>
              <a:chOff x="6532362" y="24712604"/>
              <a:chExt cx="715260" cy="1594566"/>
            </a:xfrm>
          </p:grpSpPr>
          <p:pic>
            <p:nvPicPr>
              <p:cNvPr id="23" name="Picture 22" descr="A picture containing food storage containers, lid, water bottle, plastic bottle&#10;&#10;Description automatically generated">
                <a:extLst>
                  <a:ext uri="{FF2B5EF4-FFF2-40B4-BE49-F238E27FC236}">
                    <a16:creationId xmlns:a16="http://schemas.microsoft.com/office/drawing/2014/main" id="{817BD9FC-69F9-A617-B6A5-1A2DF0808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64" b="97811" l="6416" r="91372">
                            <a14:foregroundMark x1="14602" y1="4291" x2="52212" y2="5166"/>
                            <a14:foregroundMark x1="52212" y1="5166" x2="71681" y2="7881"/>
                            <a14:foregroundMark x1="71681" y1="7881" x2="71903" y2="14799"/>
                            <a14:foregroundMark x1="71903" y1="14799" x2="51327" y2="15587"/>
                            <a14:foregroundMark x1="51327" y1="15587" x2="14159" y2="11996"/>
                            <a14:foregroundMark x1="44248" y1="7093" x2="25885" y2="6830"/>
                            <a14:foregroundMark x1="25885" y1="6830" x2="38496" y2="2014"/>
                            <a14:foregroundMark x1="38496" y1="2014" x2="59735" y2="1839"/>
                            <a14:foregroundMark x1="59735" y1="1839" x2="77655" y2="4028"/>
                            <a14:foregroundMark x1="77655" y1="4028" x2="84513" y2="5692"/>
                            <a14:foregroundMark x1="7965" y1="27933" x2="7965" y2="70665"/>
                            <a14:foregroundMark x1="86283" y1="30736" x2="87389" y2="94046"/>
                            <a14:foregroundMark x1="87389" y1="94046" x2="49115" y2="97986"/>
                            <a14:foregroundMark x1="49115" y1="97986" x2="29646" y2="97636"/>
                            <a14:foregroundMark x1="24628" y1="96974" x2="12389" y2="95359"/>
                            <a14:foregroundMark x1="12389" y1="95359" x2="8566" y2="94195"/>
                            <a14:foregroundMark x1="40265" y1="19177" x2="52655" y2="20578"/>
                            <a14:foregroundMark x1="18805" y1="97373" x2="25221" y2="97811"/>
                            <a14:foregroundMark x1="9956" y1="95271" x2="8850" y2="93958"/>
                            <a14:foregroundMark x1="7965" y1="91243" x2="9735" y2="94658"/>
                            <a14:foregroundMark x1="21018" y1="2189" x2="37832" y2="1664"/>
                            <a14:foregroundMark x1="37832" y1="1664" x2="44248" y2="1839"/>
                            <a14:foregroundMark x1="88053" y1="25306" x2="91372" y2="38529"/>
                            <a14:foregroundMark x1="9292" y1="25744" x2="21266" y2="21587"/>
                            <a14:foregroundMark x1="28295" y1="16474" x2="28540" y2="16287"/>
                            <a14:foregroundMark x1="10398" y1="24869" x2="20354" y2="21454"/>
                            <a14:foregroundMark x1="15708" y1="22504" x2="12168" y2="23993"/>
                            <a14:foregroundMark x1="71903" y1="19440" x2="86062" y2="22942"/>
                            <a14:foregroundMark x1="22788" y1="21278" x2="27655" y2="19790"/>
                            <a14:backgroundMark x1="4867" y1="93783" x2="4867" y2="93783"/>
                            <a14:backgroundMark x1="23483" y1="98774" x2="26549" y2="98774"/>
                            <a14:backgroundMark x1="24051" y1="98459" x2="27212" y2="98949"/>
                            <a14:backgroundMark x1="21427" y1="20483" x2="23480" y2="19936"/>
                            <a14:backgroundMark x1="15487" y1="22067" x2="18223" y2="21338"/>
                            <a14:backgroundMark x1="27212" y1="16462" x2="27351" y2="18496"/>
                            <a14:backgroundMark x1="26770" y1="18025" x2="26770" y2="18476"/>
                            <a14:backgroundMark x1="26770" y1="16112" x2="26770" y2="17259"/>
                            <a14:backgroundMark x1="22124" y1="20665" x2="26770" y2="16637"/>
                            <a14:backgroundMark x1="22345" y1="20315" x2="26106" y2="18039"/>
                            <a14:backgroundMark x1="26770" y1="16375" x2="25885" y2="18476"/>
                            <a14:backgroundMark x1="22124" y1="20140" x2="24644" y2="19641"/>
                            <a14:backgroundMark x1="24115" y1="18827" x2="26327" y2="19089"/>
                            <a14:backgroundMark x1="25000" y1="19264" x2="25846" y2="1945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637275" y="24712604"/>
                <a:ext cx="410666" cy="103756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660700-37EB-E691-AEB1-2053E8FCCC2A}"/>
                  </a:ext>
                </a:extLst>
              </p:cNvPr>
              <p:cNvSpPr txBox="1"/>
              <p:nvPr/>
            </p:nvSpPr>
            <p:spPr>
              <a:xfrm>
                <a:off x="6532362" y="25722395"/>
                <a:ext cx="7152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0" dirty="0">
                    <a:latin typeface="+mn-lt"/>
                  </a:rPr>
                  <a:t>20</a:t>
                </a:r>
              </a:p>
              <a:p>
                <a:pPr algn="ctr"/>
                <a:r>
                  <a:rPr lang="en-US" sz="2400" b="0" dirty="0">
                    <a:latin typeface="+mn-lt"/>
                  </a:rPr>
                  <a:t> ppm 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D50CD6-3D99-3F46-A122-43441452B377}"/>
                </a:ext>
              </a:extLst>
            </p:cNvPr>
            <p:cNvGrpSpPr/>
            <p:nvPr/>
          </p:nvGrpSpPr>
          <p:grpSpPr>
            <a:xfrm>
              <a:off x="21616858" y="8806554"/>
              <a:ext cx="715260" cy="1594566"/>
              <a:chOff x="7357144" y="24712604"/>
              <a:chExt cx="715260" cy="1594566"/>
            </a:xfrm>
          </p:grpSpPr>
          <p:pic>
            <p:nvPicPr>
              <p:cNvPr id="21" name="Picture 20" descr="A picture containing food storage containers, lid, water bottle, plastic bottle&#10;&#10;Description automatically generated">
                <a:extLst>
                  <a:ext uri="{FF2B5EF4-FFF2-40B4-BE49-F238E27FC236}">
                    <a16:creationId xmlns:a16="http://schemas.microsoft.com/office/drawing/2014/main" id="{79B62335-D819-B886-1C9D-CD6BAFE57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64" b="97811" l="6416" r="91372">
                            <a14:foregroundMark x1="14602" y1="4291" x2="52212" y2="5166"/>
                            <a14:foregroundMark x1="52212" y1="5166" x2="71681" y2="7881"/>
                            <a14:foregroundMark x1="71681" y1="7881" x2="71903" y2="14799"/>
                            <a14:foregroundMark x1="71903" y1="14799" x2="51327" y2="15587"/>
                            <a14:foregroundMark x1="51327" y1="15587" x2="14159" y2="11996"/>
                            <a14:foregroundMark x1="44248" y1="7093" x2="25885" y2="6830"/>
                            <a14:foregroundMark x1="25885" y1="6830" x2="38496" y2="2014"/>
                            <a14:foregroundMark x1="38496" y1="2014" x2="59735" y2="1839"/>
                            <a14:foregroundMark x1="59735" y1="1839" x2="77655" y2="4028"/>
                            <a14:foregroundMark x1="77655" y1="4028" x2="84513" y2="5692"/>
                            <a14:foregroundMark x1="7965" y1="27933" x2="7965" y2="70665"/>
                            <a14:foregroundMark x1="86283" y1="30736" x2="87389" y2="94046"/>
                            <a14:foregroundMark x1="87389" y1="94046" x2="49115" y2="97986"/>
                            <a14:foregroundMark x1="49115" y1="97986" x2="29646" y2="97636"/>
                            <a14:foregroundMark x1="24628" y1="96974" x2="12389" y2="95359"/>
                            <a14:foregroundMark x1="12389" y1="95359" x2="8566" y2="94195"/>
                            <a14:foregroundMark x1="40265" y1="19177" x2="52655" y2="20578"/>
                            <a14:foregroundMark x1="18805" y1="97373" x2="25221" y2="97811"/>
                            <a14:foregroundMark x1="9956" y1="95271" x2="8850" y2="93958"/>
                            <a14:foregroundMark x1="7965" y1="91243" x2="9735" y2="94658"/>
                            <a14:foregroundMark x1="21018" y1="2189" x2="37832" y2="1664"/>
                            <a14:foregroundMark x1="37832" y1="1664" x2="44248" y2="1839"/>
                            <a14:foregroundMark x1="88053" y1="25306" x2="91372" y2="38529"/>
                            <a14:foregroundMark x1="9292" y1="25744" x2="21266" y2="21587"/>
                            <a14:foregroundMark x1="28295" y1="16474" x2="28540" y2="16287"/>
                            <a14:foregroundMark x1="10398" y1="24869" x2="20354" y2="21454"/>
                            <a14:foregroundMark x1="15708" y1="22504" x2="12168" y2="23993"/>
                            <a14:foregroundMark x1="71903" y1="19440" x2="86062" y2="22942"/>
                            <a14:foregroundMark x1="22788" y1="21278" x2="27655" y2="19790"/>
                            <a14:backgroundMark x1="4867" y1="93783" x2="4867" y2="93783"/>
                            <a14:backgroundMark x1="23483" y1="98774" x2="26549" y2="98774"/>
                            <a14:backgroundMark x1="24051" y1="98459" x2="27212" y2="98949"/>
                            <a14:backgroundMark x1="21427" y1="20483" x2="23480" y2="19936"/>
                            <a14:backgroundMark x1="15487" y1="22067" x2="18223" y2="21338"/>
                            <a14:backgroundMark x1="27212" y1="16462" x2="27351" y2="18496"/>
                            <a14:backgroundMark x1="26770" y1="18025" x2="26770" y2="18476"/>
                            <a14:backgroundMark x1="26770" y1="16112" x2="26770" y2="17259"/>
                            <a14:backgroundMark x1="22124" y1="20665" x2="26770" y2="16637"/>
                            <a14:backgroundMark x1="22345" y1="20315" x2="26106" y2="18039"/>
                            <a14:backgroundMark x1="26770" y1="16375" x2="25885" y2="18476"/>
                            <a14:backgroundMark x1="22124" y1="20140" x2="24644" y2="19641"/>
                            <a14:backgroundMark x1="24115" y1="18827" x2="26327" y2="19089"/>
                            <a14:backgroundMark x1="25000" y1="19264" x2="25846" y2="1945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62057" y="24712604"/>
                <a:ext cx="410666" cy="103756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280C54-1A6C-E0AC-2D72-3F60EA43C927}"/>
                  </a:ext>
                </a:extLst>
              </p:cNvPr>
              <p:cNvSpPr txBox="1"/>
              <p:nvPr/>
            </p:nvSpPr>
            <p:spPr>
              <a:xfrm>
                <a:off x="7357144" y="25722395"/>
                <a:ext cx="7152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0" dirty="0">
                    <a:latin typeface="+mn-lt"/>
                  </a:rPr>
                  <a:t>25</a:t>
                </a:r>
              </a:p>
              <a:p>
                <a:pPr algn="ctr"/>
                <a:r>
                  <a:rPr lang="en-US" sz="2400" b="0" dirty="0">
                    <a:latin typeface="+mn-lt"/>
                  </a:rPr>
                  <a:t> ppm 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4D9AC6-265C-050A-06EB-D3FC4B0598CF}"/>
              </a:ext>
            </a:extLst>
          </p:cNvPr>
          <p:cNvGrpSpPr/>
          <p:nvPr/>
        </p:nvGrpSpPr>
        <p:grpSpPr>
          <a:xfrm>
            <a:off x="4870052" y="4565730"/>
            <a:ext cx="678513" cy="1040613"/>
            <a:chOff x="18419774" y="10493130"/>
            <a:chExt cx="1253868" cy="1923016"/>
          </a:xfrm>
        </p:grpSpPr>
        <p:pic>
          <p:nvPicPr>
            <p:cNvPr id="32" name="Picture 31" descr="A picture containing food storage containers, lid, water bottle, plastic bottle&#10;&#10;Description automatically generated">
              <a:extLst>
                <a:ext uri="{FF2B5EF4-FFF2-40B4-BE49-F238E27FC236}">
                  <a16:creationId xmlns:a16="http://schemas.microsoft.com/office/drawing/2014/main" id="{0ECA3F9C-EE9B-3FC8-1868-6C4A106E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4" b="97811" l="6416" r="91372">
                          <a14:foregroundMark x1="14602" y1="4291" x2="52212" y2="5166"/>
                          <a14:foregroundMark x1="52212" y1="5166" x2="71681" y2="7881"/>
                          <a14:foregroundMark x1="71681" y1="7881" x2="71903" y2="14799"/>
                          <a14:foregroundMark x1="71903" y1="14799" x2="51327" y2="15587"/>
                          <a14:foregroundMark x1="51327" y1="15587" x2="14159" y2="11996"/>
                          <a14:foregroundMark x1="44248" y1="7093" x2="25885" y2="6830"/>
                          <a14:foregroundMark x1="25885" y1="6830" x2="38496" y2="2014"/>
                          <a14:foregroundMark x1="38496" y1="2014" x2="59735" y2="1839"/>
                          <a14:foregroundMark x1="59735" y1="1839" x2="77655" y2="4028"/>
                          <a14:foregroundMark x1="77655" y1="4028" x2="84513" y2="5692"/>
                          <a14:foregroundMark x1="7965" y1="27933" x2="7965" y2="70665"/>
                          <a14:foregroundMark x1="86283" y1="30736" x2="87389" y2="94046"/>
                          <a14:foregroundMark x1="87389" y1="94046" x2="49115" y2="97986"/>
                          <a14:foregroundMark x1="49115" y1="97986" x2="29646" y2="97636"/>
                          <a14:foregroundMark x1="24628" y1="96974" x2="12389" y2="95359"/>
                          <a14:foregroundMark x1="12389" y1="95359" x2="8566" y2="94195"/>
                          <a14:foregroundMark x1="40265" y1="19177" x2="52655" y2="20578"/>
                          <a14:foregroundMark x1="18805" y1="97373" x2="25221" y2="97811"/>
                          <a14:foregroundMark x1="9956" y1="95271" x2="8850" y2="93958"/>
                          <a14:foregroundMark x1="7965" y1="91243" x2="9735" y2="94658"/>
                          <a14:foregroundMark x1="21018" y1="2189" x2="37832" y2="1664"/>
                          <a14:foregroundMark x1="37832" y1="1664" x2="44248" y2="1839"/>
                          <a14:foregroundMark x1="88053" y1="25306" x2="91372" y2="38529"/>
                          <a14:foregroundMark x1="9292" y1="25744" x2="21266" y2="21587"/>
                          <a14:foregroundMark x1="28295" y1="16474" x2="28540" y2="16287"/>
                          <a14:foregroundMark x1="10398" y1="24869" x2="20354" y2="21454"/>
                          <a14:foregroundMark x1="15708" y1="22504" x2="12168" y2="23993"/>
                          <a14:foregroundMark x1="71903" y1="19440" x2="86062" y2="22942"/>
                          <a14:foregroundMark x1="22788" y1="21278" x2="27655" y2="19790"/>
                          <a14:backgroundMark x1="4867" y1="93783" x2="4867" y2="93783"/>
                          <a14:backgroundMark x1="23483" y1="98774" x2="26549" y2="98774"/>
                          <a14:backgroundMark x1="24051" y1="98459" x2="27212" y2="98949"/>
                          <a14:backgroundMark x1="21427" y1="20483" x2="23480" y2="19936"/>
                          <a14:backgroundMark x1="15487" y1="22067" x2="18223" y2="21338"/>
                          <a14:backgroundMark x1="27212" y1="16462" x2="27351" y2="18496"/>
                          <a14:backgroundMark x1="26770" y1="18025" x2="26770" y2="18476"/>
                          <a14:backgroundMark x1="26770" y1="16112" x2="26770" y2="17259"/>
                          <a14:backgroundMark x1="22124" y1="20665" x2="26770" y2="16637"/>
                          <a14:backgroundMark x1="22345" y1="20315" x2="26106" y2="18039"/>
                          <a14:backgroundMark x1="26770" y1="16375" x2="25885" y2="18476"/>
                          <a14:backgroundMark x1="22124" y1="20140" x2="24644" y2="19641"/>
                          <a14:backgroundMark x1="24115" y1="18827" x2="26327" y2="19089"/>
                          <a14:backgroundMark x1="25000" y1="19264" x2="25846" y2="194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821865" y="10493130"/>
              <a:ext cx="519260" cy="131193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4134FB-8F8B-8DE8-A99D-DBE2E679FCF9}"/>
                </a:ext>
              </a:extLst>
            </p:cNvPr>
            <p:cNvSpPr txBox="1"/>
            <p:nvPr/>
          </p:nvSpPr>
          <p:spPr>
            <a:xfrm>
              <a:off x="18419774" y="11831371"/>
              <a:ext cx="12538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0" dirty="0">
                  <a:latin typeface="Palatino Linotype" panose="02040502050505030304" pitchFamily="18" charset="0"/>
                </a:rPr>
                <a:t>20 ppm</a:t>
              </a:r>
            </a:p>
            <a:p>
              <a:pPr algn="ctr"/>
              <a:r>
                <a:rPr lang="en-US" sz="2400" b="0" dirty="0">
                  <a:latin typeface="Palatino Linotype" panose="02040502050505030304" pitchFamily="18" charset="0"/>
                </a:rPr>
                <a:t>Sample mix</a:t>
              </a:r>
            </a:p>
          </p:txBody>
        </p:sp>
      </p:grpSp>
      <p:sp>
        <p:nvSpPr>
          <p:cNvPr id="34" name="Bent-Up Arrow 33">
            <a:extLst>
              <a:ext uri="{FF2B5EF4-FFF2-40B4-BE49-F238E27FC236}">
                <a16:creationId xmlns:a16="http://schemas.microsoft.com/office/drawing/2014/main" id="{7CA6AB60-83EA-3693-CC3C-96A40549FEB6}"/>
              </a:ext>
            </a:extLst>
          </p:cNvPr>
          <p:cNvSpPr/>
          <p:nvPr/>
        </p:nvSpPr>
        <p:spPr>
          <a:xfrm rot="5400000">
            <a:off x="3102587" y="3713492"/>
            <a:ext cx="612137" cy="1490748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0697E3-65D1-13E1-2904-B2DF498ACDA1}"/>
              </a:ext>
            </a:extLst>
          </p:cNvPr>
          <p:cNvSpPr txBox="1"/>
          <p:nvPr/>
        </p:nvSpPr>
        <p:spPr>
          <a:xfrm>
            <a:off x="752353" y="428263"/>
            <a:ext cx="6406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Experimental Procedure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A8083A27-2E32-5E7C-3826-B59219F73A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70D5C2-567D-2645-A26C-1D9733730C0F}" type="slidenum">
              <a:rPr lang="en-US" sz="1800" smtClean="0"/>
              <a:pPr/>
              <a:t>8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3533ED-2A7B-2939-6320-3164C903F531}"/>
              </a:ext>
            </a:extLst>
          </p:cNvPr>
          <p:cNvSpPr txBox="1"/>
          <p:nvPr/>
        </p:nvSpPr>
        <p:spPr>
          <a:xfrm>
            <a:off x="88375" y="6494284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Figures made using </a:t>
            </a:r>
            <a:r>
              <a:rPr lang="en-US" sz="1100" dirty="0" err="1"/>
              <a:t>BioRender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8463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1598</Words>
  <Application>Microsoft Macintosh PowerPoint</Application>
  <PresentationFormat>Widescreen</PresentationFormat>
  <Paragraphs>303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Libre Franklin</vt:lpstr>
      <vt:lpstr>Palatino Linotype</vt:lpstr>
      <vt:lpstr>Wingdings</vt:lpstr>
      <vt:lpstr>Office Theme</vt:lpstr>
      <vt:lpstr>Detection of Cannabidiol and Cannabigerol by LC-MS for Kinetic Studies</vt:lpstr>
      <vt:lpstr>Introduction</vt:lpstr>
      <vt:lpstr>Introduction</vt:lpstr>
      <vt:lpstr>Introduction</vt:lpstr>
      <vt:lpstr>Introduction</vt:lpstr>
      <vt:lpstr>Objective: Separate and detect CBD and CBG</vt:lpstr>
      <vt:lpstr>Method: LC-MS</vt:lpstr>
      <vt:lpstr>Method: LC-MS</vt:lpstr>
      <vt:lpstr>Procedure</vt:lpstr>
      <vt:lpstr>Mobile Phase 60/40 </vt:lpstr>
      <vt:lpstr>60/40 Results CBD</vt:lpstr>
      <vt:lpstr>60/40 Results CBG</vt:lpstr>
      <vt:lpstr>PowerPoint Presentation</vt:lpstr>
      <vt:lpstr>Mobile Phase 80/20 </vt:lpstr>
      <vt:lpstr>80/20 Results CBD</vt:lpstr>
      <vt:lpstr>80/20 Results CBG</vt:lpstr>
      <vt:lpstr>PowerPoint Presentation</vt:lpstr>
      <vt:lpstr>Mobile Phase 90/10 </vt:lpstr>
      <vt:lpstr>90/10 Results CBD</vt:lpstr>
      <vt:lpstr>90/10 Results CBG</vt:lpstr>
      <vt:lpstr>PowerPoint Presentation</vt:lpstr>
      <vt:lpstr>Mobile Phase 85/15 </vt:lpstr>
      <vt:lpstr>85/15 Results CBD</vt:lpstr>
      <vt:lpstr>85/15 Results CBG</vt:lpstr>
      <vt:lpstr>PowerPoint Presentation</vt:lpstr>
      <vt:lpstr>Mobile Phase 80/20 </vt:lpstr>
      <vt:lpstr>Can we use this to separate a mixture of CBD and CBG?</vt:lpstr>
      <vt:lpstr>Can we use this to separate a mixture of CBD and CBG?</vt:lpstr>
      <vt:lpstr>Conclusions and Future Work</vt:lpstr>
      <vt:lpstr>Acknowledgements</vt:lpstr>
      <vt:lpstr>Sample Mix of CBD and CBG using 90/10 Solvent Ratio</vt:lpstr>
      <vt:lpstr>Sample Mix of CBD and CBG using 90/10 Solvent Ratio</vt:lpstr>
      <vt:lpstr>Sample Mix of CBD and CBG using 60/40 Solvent Ratio</vt:lpstr>
      <vt:lpstr>60/40 CBD and CBG</vt:lpstr>
      <vt:lpstr>80/20 CBD and CBG</vt:lpstr>
      <vt:lpstr>90/10 CBD and CBG</vt:lpstr>
      <vt:lpstr>85/15 CBD and CBG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Gursevak Uppal</dc:creator>
  <cp:lastModifiedBy>Gursevak Uppal</cp:lastModifiedBy>
  <cp:revision>4</cp:revision>
  <dcterms:created xsi:type="dcterms:W3CDTF">2024-08-31T03:13:53Z</dcterms:created>
  <dcterms:modified xsi:type="dcterms:W3CDTF">2024-09-02T19:58:15Z</dcterms:modified>
</cp:coreProperties>
</file>